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7"/>
  </p:notesMasterIdLst>
  <p:sldIdLst>
    <p:sldId id="256" r:id="rId5"/>
    <p:sldId id="308" r:id="rId6"/>
    <p:sldId id="309" r:id="rId7"/>
    <p:sldId id="301" r:id="rId8"/>
    <p:sldId id="285" r:id="rId9"/>
    <p:sldId id="280" r:id="rId10"/>
    <p:sldId id="399" r:id="rId11"/>
    <p:sldId id="414" r:id="rId12"/>
    <p:sldId id="302" r:id="rId13"/>
    <p:sldId id="400" r:id="rId14"/>
    <p:sldId id="402" r:id="rId15"/>
    <p:sldId id="403" r:id="rId16"/>
    <p:sldId id="405" r:id="rId17"/>
    <p:sldId id="404" r:id="rId18"/>
    <p:sldId id="304" r:id="rId19"/>
    <p:sldId id="281" r:id="rId20"/>
    <p:sldId id="398" r:id="rId21"/>
    <p:sldId id="282" r:id="rId22"/>
    <p:sldId id="397" r:id="rId23"/>
    <p:sldId id="292" r:id="rId24"/>
    <p:sldId id="286" r:id="rId25"/>
    <p:sldId id="310" r:id="rId26"/>
    <p:sldId id="303" r:id="rId27"/>
    <p:sldId id="296" r:id="rId28"/>
    <p:sldId id="407" r:id="rId29"/>
    <p:sldId id="283" r:id="rId30"/>
    <p:sldId id="287" r:id="rId31"/>
    <p:sldId id="289" r:id="rId32"/>
    <p:sldId id="409" r:id="rId33"/>
    <p:sldId id="410" r:id="rId34"/>
    <p:sldId id="290" r:id="rId35"/>
    <p:sldId id="284" r:id="rId36"/>
    <p:sldId id="408" r:id="rId37"/>
    <p:sldId id="311" r:id="rId38"/>
    <p:sldId id="300" r:id="rId39"/>
    <p:sldId id="411" r:id="rId40"/>
    <p:sldId id="299" r:id="rId41"/>
    <p:sldId id="298" r:id="rId42"/>
    <p:sldId id="412" r:id="rId43"/>
    <p:sldId id="413" r:id="rId44"/>
    <p:sldId id="297" r:id="rId45"/>
    <p:sldId id="312" r:id="rId46"/>
  </p:sldIdLst>
  <p:sldSz cx="12011025" cy="6859588"/>
  <p:notesSz cx="6858000" cy="9144000"/>
  <p:defaultTextStyle>
    <a:defPPr>
      <a:defRPr lang="pl-PL"/>
    </a:defPPr>
    <a:lvl1pPr marL="0" algn="l" defTabSz="120746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3729" algn="l" defTabSz="120746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07460" algn="l" defTabSz="120746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11189" algn="l" defTabSz="120746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14918" algn="l" defTabSz="120746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18648" algn="l" defTabSz="120746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22377" algn="l" defTabSz="120746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26108" algn="l" defTabSz="120746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29837" algn="l" defTabSz="120746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783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a Wantuch Nadleśnictwo Bełchatów" initials="AWNB" lastIdx="3" clrIdx="0">
    <p:extLst>
      <p:ext uri="{19B8F6BF-5375-455C-9EA6-DF929625EA0E}">
        <p15:presenceInfo xmlns:p15="http://schemas.microsoft.com/office/powerpoint/2012/main" userId="S::anna.wantuch@ad.lasy.gov.pl::b82d4817-f0ab-43e5-92ac-38b893743fcb" providerId="AD"/>
      </p:ext>
    </p:extLst>
  </p:cmAuthor>
  <p:cmAuthor id="2" name="Wiesław Gołębiowski Nadleśnictwo Bełchatów" initials="WG" lastIdx="6" clrIdx="1">
    <p:extLst>
      <p:ext uri="{19B8F6BF-5375-455C-9EA6-DF929625EA0E}">
        <p15:presenceInfo xmlns:p15="http://schemas.microsoft.com/office/powerpoint/2012/main" userId="S::wieslaw.golebiowski@ad.lasy.gov.pl::59824e0a-4dba-4371-95a4-70e5ef8fccf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0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52" autoAdjust="0"/>
    <p:restoredTop sz="79933" autoAdjust="0"/>
  </p:normalViewPr>
  <p:slideViewPr>
    <p:cSldViewPr>
      <p:cViewPr varScale="1">
        <p:scale>
          <a:sx n="90" d="100"/>
          <a:sy n="90" d="100"/>
        </p:scale>
        <p:origin x="1110" y="96"/>
      </p:cViewPr>
      <p:guideLst>
        <p:guide orient="horz" pos="2161"/>
        <p:guide pos="3783"/>
      </p:guideLst>
    </p:cSldViewPr>
  </p:slideViewPr>
  <p:outlineViewPr>
    <p:cViewPr>
      <p:scale>
        <a:sx n="33" d="100"/>
        <a:sy n="33" d="100"/>
      </p:scale>
      <p:origin x="0" y="-756"/>
    </p:cViewPr>
  </p:outlin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Zeszyt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Zeszyt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Zeszyt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Zeszyt1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b="1" dirty="0"/>
              <a:t>Formy własności w RDLP w Łodzi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0251827323713493E-2"/>
          <c:y val="0.17142989501990488"/>
          <c:w val="0.90974816578890783"/>
          <c:h val="0.70838084244933885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b="1" dirty="0"/>
              <a:t>Formy własności w RDLP w Łodzi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21890071671053415"/>
          <c:w val="1"/>
          <c:h val="0.63198285612761906"/>
        </c:manualLayout>
      </c:layout>
      <c:pie3DChart>
        <c:varyColors val="1"/>
        <c:ser>
          <c:idx val="0"/>
          <c:order val="0"/>
          <c:explosion val="17"/>
          <c:dPt>
            <c:idx val="0"/>
            <c:bubble3D val="0"/>
            <c:spPr>
              <a:solidFill>
                <a:schemeClr val="accent3">
                  <a:shade val="53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B90-4FE1-A89B-C24260D7FAFD}"/>
              </c:ext>
            </c:extLst>
          </c:dPt>
          <c:dPt>
            <c:idx val="1"/>
            <c:bubble3D val="0"/>
            <c:spPr>
              <a:solidFill>
                <a:schemeClr val="accent3">
                  <a:shade val="7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B90-4FE1-A89B-C24260D7FAF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B90-4FE1-A89B-C24260D7FAFD}"/>
              </c:ext>
            </c:extLst>
          </c:dPt>
          <c:dPt>
            <c:idx val="3"/>
            <c:bubble3D val="0"/>
            <c:spPr>
              <a:solidFill>
                <a:schemeClr val="accent3">
                  <a:tint val="77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0B90-4FE1-A89B-C24260D7FAFD}"/>
              </c:ext>
            </c:extLst>
          </c:dPt>
          <c:dPt>
            <c:idx val="4"/>
            <c:bubble3D val="0"/>
            <c:spPr>
              <a:solidFill>
                <a:schemeClr val="accent3">
                  <a:tint val="54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0B90-4FE1-A89B-C24260D7FAF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Arkusz1!$A$47:$A$51</c:f>
              <c:strCache>
                <c:ptCount val="5"/>
                <c:pt idx="0">
                  <c:v>Lasy Państwowe</c:v>
                </c:pt>
                <c:pt idx="1">
                  <c:v>Zasób Własn. Rolnej SP</c:v>
                </c:pt>
                <c:pt idx="2">
                  <c:v>Inne Skarbu Państwa</c:v>
                </c:pt>
                <c:pt idx="3">
                  <c:v>Własność gmin</c:v>
                </c:pt>
                <c:pt idx="4">
                  <c:v>Lasy prywatne</c:v>
                </c:pt>
              </c:strCache>
            </c:strRef>
          </c:cat>
          <c:val>
            <c:numRef>
              <c:f>Arkusz1!$B$47:$B$51</c:f>
              <c:numCache>
                <c:formatCode>0.0</c:formatCode>
                <c:ptCount val="5"/>
                <c:pt idx="0">
                  <c:v>64.099999999999994</c:v>
                </c:pt>
                <c:pt idx="1">
                  <c:v>0.1</c:v>
                </c:pt>
                <c:pt idx="2">
                  <c:v>1.3</c:v>
                </c:pt>
                <c:pt idx="3">
                  <c:v>0.8</c:v>
                </c:pt>
                <c:pt idx="4">
                  <c:v>33.700000000000003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B90-4FE1-A89B-C24260D7FA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b="1"/>
              <a:t>Powierzchnia</a:t>
            </a:r>
            <a:r>
              <a:rPr lang="pl-PL" b="1" baseline="0"/>
              <a:t> kompleksów leśnych</a:t>
            </a:r>
          </a:p>
          <a:p>
            <a:pPr>
              <a:defRPr/>
            </a:pPr>
            <a:r>
              <a:rPr lang="pl-PL" sz="1050" b="0" baseline="0"/>
              <a:t>Stan na 01.01.2017 r.</a:t>
            </a:r>
            <a:endParaRPr lang="pl-PL" sz="1050" b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8611111111111108E-2"/>
          <c:y val="0.22004447360746568"/>
          <c:w val="0.81388888888888888"/>
          <c:h val="0.57479476523767858"/>
        </c:manualLayout>
      </c:layout>
      <c:pie3DChart>
        <c:varyColors val="1"/>
        <c:ser>
          <c:idx val="0"/>
          <c:order val="0"/>
          <c:explosion val="4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10B-42DE-A79B-C27B09142B4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10B-42DE-A79B-C27B09142B4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10B-42DE-A79B-C27B09142B4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Arkusz1!$A$3:$A$5</c:f>
              <c:strCache>
                <c:ptCount val="3"/>
                <c:pt idx="0">
                  <c:v>Do 5,00 ha</c:v>
                </c:pt>
                <c:pt idx="1">
                  <c:v>5,01-200,00 ha</c:v>
                </c:pt>
                <c:pt idx="2">
                  <c:v>&gt;200,01 ha</c:v>
                </c:pt>
              </c:strCache>
            </c:strRef>
          </c:cat>
          <c:val>
            <c:numRef>
              <c:f>Arkusz1!$C$3:$C$5</c:f>
              <c:numCache>
                <c:formatCode>General</c:formatCode>
                <c:ptCount val="3"/>
                <c:pt idx="0">
                  <c:v>86.1</c:v>
                </c:pt>
                <c:pt idx="1">
                  <c:v>12.8</c:v>
                </c:pt>
                <c:pt idx="2">
                  <c:v>1.1000000000000001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10B-42DE-A79B-C27B09142B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593630301512658"/>
          <c:y val="0.84420732542683941"/>
          <c:w val="0.46466431095406363"/>
          <c:h val="5.99205175363008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b="1"/>
              <a:t>Powierzchnia</a:t>
            </a:r>
            <a:r>
              <a:rPr lang="pl-PL" b="1" baseline="0"/>
              <a:t> kompleksów leśnych</a:t>
            </a:r>
          </a:p>
          <a:p>
            <a:pPr>
              <a:defRPr/>
            </a:pPr>
            <a:r>
              <a:rPr lang="pl-PL" sz="1050" b="0" baseline="0"/>
              <a:t>Stan na 01.01.2017 r.</a:t>
            </a:r>
            <a:endParaRPr lang="pl-PL" sz="1050" b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8611111111111108E-2"/>
          <c:y val="0.22004447360746568"/>
          <c:w val="0.81388888888888888"/>
          <c:h val="0.5747947652376785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593630301512658"/>
          <c:y val="0.84420732542683941"/>
          <c:w val="0.46466431095406363"/>
          <c:h val="5.99205175363008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0.1323</cdr:y>
    </cdr:to>
    <cdr:pic>
      <cdr:nvPicPr>
        <cdr:cNvPr id="2" name="Picture 22" descr="Inserted picture RelID:3">
          <a:extLst xmlns:a="http://schemas.openxmlformats.org/drawingml/2006/main">
            <a:ext uri="{FF2B5EF4-FFF2-40B4-BE49-F238E27FC236}">
              <a16:creationId xmlns:a16="http://schemas.microsoft.com/office/drawing/2014/main" id="{00000000-0008-0000-0200-000004000000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-1342127" y="-2355334"/>
          <a:ext cx="9527903" cy="542286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00125D-A02B-494F-866C-7913DAF02FA0}" type="datetimeFigureOut">
              <a:rPr lang="pl-PL" smtClean="0"/>
              <a:t>27.04.2026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685800"/>
            <a:ext cx="60039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93135E-1A4D-4336-90A6-23F92D43632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8986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07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03729" algn="l" defTabSz="1207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207460" algn="l" defTabSz="1207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811189" algn="l" defTabSz="1207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414918" algn="l" defTabSz="1207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018648" algn="l" defTabSz="1207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622377" algn="l" defTabSz="1207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226108" algn="l" defTabSz="1207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4829837" algn="l" defTabSz="120746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0661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8975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79573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86418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17413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32760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42139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29695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87108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25763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5381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90334-9329-D525-3AF4-BF578F8FC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0CA78759-D0D1-A93C-C400-4C7C908E81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C3CE4351-0559-4108-9BFD-793EC24F12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D33617D-BC78-ADE3-E94B-8A2A1ED0F4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68684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02901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10604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1C13A-3937-1D7F-B46B-9E6DEA6C6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A815D513-8F96-8B98-9FFA-4A17FFC72B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2130C1BA-63A4-E065-6173-017C959761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2B1A704-016D-B2C2-D034-9D4A4B7C46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03443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37935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43309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38531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98935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61661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61000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2464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1DE85-4B1D-EB71-568A-5914E60C3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9C014E36-FF4C-1047-0444-AF4F77B544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0A8811E-079D-A086-7685-483E893AEE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E8DF05E-EC68-A86D-903F-CDAEA5EAD8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96031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72740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79030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09940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43103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36D5D-C66C-E7D2-21DB-AA44357FA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0C1A81CD-7D67-C08E-0348-D69657267D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2D7800C-0631-A253-C1F7-36A75FBE87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DE372A8-4C0E-BA2D-1E56-CFFBB2663F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77493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75531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3739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69107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14341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1328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2069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18557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96425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FDFFB-92F5-B3D3-3FF2-AEFB33F82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AEA711B-3CC0-0E9E-20BB-88B1AA0151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7252D05F-657E-AE99-43DC-A9794AF071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71FACDC-B5D2-0EB4-28F4-042FBC897F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344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7575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788"/>
              </a:spcAft>
            </a:pPr>
            <a:endParaRPr lang="pl-PL" sz="18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2679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788"/>
              </a:spcAft>
            </a:pPr>
            <a:endParaRPr lang="pl-PL" sz="18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2035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788"/>
              </a:spcAft>
            </a:pPr>
            <a:endParaRPr lang="pl-PL" sz="18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2911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baseline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5920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00827" y="2130921"/>
            <a:ext cx="10209371" cy="1470366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01654" y="3887100"/>
            <a:ext cx="8407718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3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7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1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14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18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2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26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29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5654-D518-47B8-8E26-BBB49DC1D216}" type="datetimeFigureOut">
              <a:rPr lang="pl-PL" smtClean="0"/>
              <a:t>27.04.2026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9A78E-6D0C-4CE7-8A42-E4E3E8B42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2703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5654-D518-47B8-8E26-BBB49DC1D216}" type="datetimeFigureOut">
              <a:rPr lang="pl-PL" smtClean="0"/>
              <a:t>27.04.2026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9A78E-6D0C-4CE7-8A42-E4E3E8B42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0694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07993" y="206425"/>
            <a:ext cx="2702481" cy="4388867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0551" y="206425"/>
            <a:ext cx="7907258" cy="438886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5654-D518-47B8-8E26-BBB49DC1D216}" type="datetimeFigureOut">
              <a:rPr lang="pl-PL" smtClean="0"/>
              <a:t>27.04.2026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9A78E-6D0C-4CE7-8A42-E4E3E8B42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968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1987415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20155489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23202790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3770110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2233050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23250711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40622880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3899570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5654-D518-47B8-8E26-BBB49DC1D216}" type="datetimeFigureOut">
              <a:rPr lang="pl-PL" smtClean="0"/>
              <a:t>27.04.2026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9A78E-6D0C-4CE7-8A42-E4E3E8B42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9717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34543715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39576978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15758395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199899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22691057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2362776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24832952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19785293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20940096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1923185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48788" y="4407922"/>
            <a:ext cx="10209371" cy="1362390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48788" y="2907387"/>
            <a:ext cx="10209371" cy="1500534"/>
          </a:xfr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60372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074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11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4149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30186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622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22610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82983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5654-D518-47B8-8E26-BBB49DC1D216}" type="datetimeFigureOut">
              <a:rPr lang="pl-PL" smtClean="0"/>
              <a:t>27.04.2026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9A78E-6D0C-4CE7-8A42-E4E3E8B42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2741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19887209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35467401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13399935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32899063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30829029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41222938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42509268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19832819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10133808" y="6345078"/>
            <a:ext cx="1549610" cy="205232"/>
          </a:xfrm>
          <a:prstGeom prst="rect">
            <a:avLst/>
          </a:prstGeom>
        </p:spPr>
        <p:txBody>
          <a:bodyPr lIns="0" tIns="0" rIns="0" bIns="0"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36BB9F-F41C-4172-B28A-19863538028F}" type="slidenum">
              <a:rPr lang="pl-PL" sz="1314" smtClean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pl-PL" sz="131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092" y="1295520"/>
            <a:ext cx="9581607" cy="914689"/>
          </a:xfrm>
          <a:prstGeom prst="rect">
            <a:avLst/>
          </a:prstGeom>
        </p:spPr>
        <p:txBody>
          <a:bodyPr lIns="0"/>
          <a:lstStyle>
            <a:lvl1pPr algn="l">
              <a:defRPr sz="3753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8110" y="2515105"/>
            <a:ext cx="9581607" cy="2439170"/>
          </a:xfrm>
          <a:prstGeom prst="rect">
            <a:avLst/>
          </a:prstGeom>
        </p:spPr>
        <p:txBody>
          <a:bodyPr lIns="0"/>
          <a:lstStyle>
            <a:lvl1pPr>
              <a:buFont typeface="Arial" panose="020B0604020202020204" pitchFamily="34" charset="0"/>
              <a:buChar char="•"/>
              <a:defRPr sz="229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1668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337688" marR="0" lvl="0" indent="-337688" algn="l" defTabSz="90050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1276236" y="6280343"/>
            <a:ext cx="2184500" cy="2022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314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314" dirty="0">
              <a:solidFill>
                <a:srgbClr val="005023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1A839D-0C7E-8BF6-D859-C54189EA42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191" y="309278"/>
            <a:ext cx="938038" cy="588363"/>
          </a:xfrm>
          <a:prstGeom prst="rect">
            <a:avLst/>
          </a:prstGeom>
        </p:spPr>
      </p:pic>
      <p:pic>
        <p:nvPicPr>
          <p:cNvPr id="10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6B0CDF4A-65BE-F7D3-9E2C-6365EF242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37" y="288951"/>
            <a:ext cx="1876076" cy="5648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0C9E38C-DF17-1878-1EE0-2F39AB724E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9" r="63633"/>
          <a:stretch/>
        </p:blipFill>
        <p:spPr>
          <a:xfrm>
            <a:off x="-3176" y="-16639"/>
            <a:ext cx="711900" cy="6876227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B8596759-5757-400F-F471-944F38FED642}"/>
              </a:ext>
            </a:extLst>
          </p:cNvPr>
          <p:cNvSpPr/>
          <p:nvPr userDrawn="1"/>
        </p:nvSpPr>
        <p:spPr>
          <a:xfrm>
            <a:off x="327608" y="356741"/>
            <a:ext cx="723701" cy="6145757"/>
          </a:xfrm>
          <a:prstGeom prst="roundRect">
            <a:avLst>
              <a:gd name="adj" fmla="val 15969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</p:spTree>
    <p:extLst>
      <p:ext uri="{BB962C8B-B14F-4D97-AF65-F5344CB8AC3E}">
        <p14:creationId xmlns:p14="http://schemas.microsoft.com/office/powerpoint/2010/main" val="19608819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ajd 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384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0551" y="1200431"/>
            <a:ext cx="5304869" cy="339486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6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05606" y="1200431"/>
            <a:ext cx="5304869" cy="339486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6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5654-D518-47B8-8E26-BBB49DC1D216}" type="datetimeFigureOut">
              <a:rPr lang="pl-PL" smtClean="0"/>
              <a:t>27.04.2026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9A78E-6D0C-4CE7-8A42-E4E3E8B42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0871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0551" y="274702"/>
            <a:ext cx="10809923" cy="1143265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0551" y="1535470"/>
            <a:ext cx="5306955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3729" indent="0">
              <a:buNone/>
              <a:defRPr sz="2600" b="1"/>
            </a:lvl2pPr>
            <a:lvl3pPr marL="1207460" indent="0">
              <a:buNone/>
              <a:defRPr sz="2400" b="1"/>
            </a:lvl3pPr>
            <a:lvl4pPr marL="1811189" indent="0">
              <a:buNone/>
              <a:defRPr sz="2100" b="1"/>
            </a:lvl4pPr>
            <a:lvl5pPr marL="2414918" indent="0">
              <a:buNone/>
              <a:defRPr sz="2100" b="1"/>
            </a:lvl5pPr>
            <a:lvl6pPr marL="3018648" indent="0">
              <a:buNone/>
              <a:defRPr sz="2100" b="1"/>
            </a:lvl6pPr>
            <a:lvl7pPr marL="3622377" indent="0">
              <a:buNone/>
              <a:defRPr sz="2100" b="1"/>
            </a:lvl7pPr>
            <a:lvl8pPr marL="4226108" indent="0">
              <a:buNone/>
              <a:defRPr sz="2100" b="1"/>
            </a:lvl8pPr>
            <a:lvl9pPr marL="4829837" indent="0">
              <a:buNone/>
              <a:defRPr sz="21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0551" y="2175379"/>
            <a:ext cx="5306955" cy="3952203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01438" y="1535470"/>
            <a:ext cx="5309040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3729" indent="0">
              <a:buNone/>
              <a:defRPr sz="2600" b="1"/>
            </a:lvl2pPr>
            <a:lvl3pPr marL="1207460" indent="0">
              <a:buNone/>
              <a:defRPr sz="2400" b="1"/>
            </a:lvl3pPr>
            <a:lvl4pPr marL="1811189" indent="0">
              <a:buNone/>
              <a:defRPr sz="2100" b="1"/>
            </a:lvl4pPr>
            <a:lvl5pPr marL="2414918" indent="0">
              <a:buNone/>
              <a:defRPr sz="2100" b="1"/>
            </a:lvl5pPr>
            <a:lvl6pPr marL="3018648" indent="0">
              <a:buNone/>
              <a:defRPr sz="2100" b="1"/>
            </a:lvl6pPr>
            <a:lvl7pPr marL="3622377" indent="0">
              <a:buNone/>
              <a:defRPr sz="2100" b="1"/>
            </a:lvl7pPr>
            <a:lvl8pPr marL="4226108" indent="0">
              <a:buNone/>
              <a:defRPr sz="2100" b="1"/>
            </a:lvl8pPr>
            <a:lvl9pPr marL="4829837" indent="0">
              <a:buNone/>
              <a:defRPr sz="21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01438" y="2175379"/>
            <a:ext cx="5309040" cy="3952203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5654-D518-47B8-8E26-BBB49DC1D216}" type="datetimeFigureOut">
              <a:rPr lang="pl-PL" smtClean="0"/>
              <a:t>27.04.2026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9A78E-6D0C-4CE7-8A42-E4E3E8B42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6139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5654-D518-47B8-8E26-BBB49DC1D216}" type="datetimeFigureOut">
              <a:rPr lang="pl-PL" smtClean="0"/>
              <a:t>27.04.2026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9A78E-6D0C-4CE7-8A42-E4E3E8B42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7836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5654-D518-47B8-8E26-BBB49DC1D216}" type="datetimeFigureOut">
              <a:rPr lang="pl-PL" smtClean="0"/>
              <a:t>27.04.2026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9A78E-6D0C-4CE7-8A42-E4E3E8B42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3749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0556" y="273113"/>
            <a:ext cx="3951544" cy="1162320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95977" y="273116"/>
            <a:ext cx="6714497" cy="5854469"/>
          </a:xfrm>
        </p:spPr>
        <p:txBody>
          <a:bodyPr/>
          <a:lstStyle>
            <a:lvl1pPr>
              <a:defRPr sz="4200"/>
            </a:lvl1pPr>
            <a:lvl2pPr>
              <a:defRPr sz="3700"/>
            </a:lvl2pPr>
            <a:lvl3pPr>
              <a:defRPr sz="32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0556" y="1435437"/>
            <a:ext cx="3951544" cy="4692149"/>
          </a:xfrm>
        </p:spPr>
        <p:txBody>
          <a:bodyPr/>
          <a:lstStyle>
            <a:lvl1pPr marL="0" indent="0">
              <a:buNone/>
              <a:defRPr sz="1800"/>
            </a:lvl1pPr>
            <a:lvl2pPr marL="603729" indent="0">
              <a:buNone/>
              <a:defRPr sz="1700"/>
            </a:lvl2pPr>
            <a:lvl3pPr marL="1207460" indent="0">
              <a:buNone/>
              <a:defRPr sz="1300"/>
            </a:lvl3pPr>
            <a:lvl4pPr marL="1811189" indent="0">
              <a:buNone/>
              <a:defRPr sz="1200"/>
            </a:lvl4pPr>
            <a:lvl5pPr marL="2414918" indent="0">
              <a:buNone/>
              <a:defRPr sz="1200"/>
            </a:lvl5pPr>
            <a:lvl6pPr marL="3018648" indent="0">
              <a:buNone/>
              <a:defRPr sz="1200"/>
            </a:lvl6pPr>
            <a:lvl7pPr marL="3622377" indent="0">
              <a:buNone/>
              <a:defRPr sz="1200"/>
            </a:lvl7pPr>
            <a:lvl8pPr marL="4226108" indent="0">
              <a:buNone/>
              <a:defRPr sz="1200"/>
            </a:lvl8pPr>
            <a:lvl9pPr marL="4829837" indent="0">
              <a:buNone/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5654-D518-47B8-8E26-BBB49DC1D216}" type="datetimeFigureOut">
              <a:rPr lang="pl-PL" smtClean="0"/>
              <a:t>27.04.2026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9A78E-6D0C-4CE7-8A42-E4E3E8B42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3203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54245" y="4801713"/>
            <a:ext cx="7206615" cy="566870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54245" y="612917"/>
            <a:ext cx="7206615" cy="4115753"/>
          </a:xfrm>
        </p:spPr>
        <p:txBody>
          <a:bodyPr/>
          <a:lstStyle>
            <a:lvl1pPr marL="0" indent="0">
              <a:buNone/>
              <a:defRPr sz="4200"/>
            </a:lvl1pPr>
            <a:lvl2pPr marL="603729" indent="0">
              <a:buNone/>
              <a:defRPr sz="3700"/>
            </a:lvl2pPr>
            <a:lvl3pPr marL="1207460" indent="0">
              <a:buNone/>
              <a:defRPr sz="3200"/>
            </a:lvl3pPr>
            <a:lvl4pPr marL="1811189" indent="0">
              <a:buNone/>
              <a:defRPr sz="2600"/>
            </a:lvl4pPr>
            <a:lvl5pPr marL="2414918" indent="0">
              <a:buNone/>
              <a:defRPr sz="2600"/>
            </a:lvl5pPr>
            <a:lvl6pPr marL="3018648" indent="0">
              <a:buNone/>
              <a:defRPr sz="2600"/>
            </a:lvl6pPr>
            <a:lvl7pPr marL="3622377" indent="0">
              <a:buNone/>
              <a:defRPr sz="2600"/>
            </a:lvl7pPr>
            <a:lvl8pPr marL="4226108" indent="0">
              <a:buNone/>
              <a:defRPr sz="2600"/>
            </a:lvl8pPr>
            <a:lvl9pPr marL="4829837" indent="0">
              <a:buNone/>
              <a:defRPr sz="26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54245" y="5368583"/>
            <a:ext cx="7206615" cy="805049"/>
          </a:xfrm>
        </p:spPr>
        <p:txBody>
          <a:bodyPr/>
          <a:lstStyle>
            <a:lvl1pPr marL="0" indent="0">
              <a:buNone/>
              <a:defRPr sz="1800"/>
            </a:lvl1pPr>
            <a:lvl2pPr marL="603729" indent="0">
              <a:buNone/>
              <a:defRPr sz="1700"/>
            </a:lvl2pPr>
            <a:lvl3pPr marL="1207460" indent="0">
              <a:buNone/>
              <a:defRPr sz="1300"/>
            </a:lvl3pPr>
            <a:lvl4pPr marL="1811189" indent="0">
              <a:buNone/>
              <a:defRPr sz="1200"/>
            </a:lvl4pPr>
            <a:lvl5pPr marL="2414918" indent="0">
              <a:buNone/>
              <a:defRPr sz="1200"/>
            </a:lvl5pPr>
            <a:lvl6pPr marL="3018648" indent="0">
              <a:buNone/>
              <a:defRPr sz="1200"/>
            </a:lvl6pPr>
            <a:lvl7pPr marL="3622377" indent="0">
              <a:buNone/>
              <a:defRPr sz="1200"/>
            </a:lvl7pPr>
            <a:lvl8pPr marL="4226108" indent="0">
              <a:buNone/>
              <a:defRPr sz="1200"/>
            </a:lvl8pPr>
            <a:lvl9pPr marL="4829837" indent="0">
              <a:buNone/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95654-D518-47B8-8E26-BBB49DC1D216}" type="datetimeFigureOut">
              <a:rPr lang="pl-PL" smtClean="0"/>
              <a:t>27.04.2026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9A78E-6D0C-4CE7-8A42-E4E3E8B42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0621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00551" y="274702"/>
            <a:ext cx="10809923" cy="1143265"/>
          </a:xfrm>
          <a:prstGeom prst="rect">
            <a:avLst/>
          </a:prstGeom>
        </p:spPr>
        <p:txBody>
          <a:bodyPr vert="horz" lIns="120747" tIns="60373" rIns="120747" bIns="60373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0551" y="1600573"/>
            <a:ext cx="10809923" cy="4527011"/>
          </a:xfrm>
          <a:prstGeom prst="rect">
            <a:avLst/>
          </a:prstGeom>
        </p:spPr>
        <p:txBody>
          <a:bodyPr vert="horz" lIns="120747" tIns="60373" rIns="120747" bIns="60373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0551" y="6357824"/>
            <a:ext cx="2802573" cy="365210"/>
          </a:xfrm>
          <a:prstGeom prst="rect">
            <a:avLst/>
          </a:prstGeom>
        </p:spPr>
        <p:txBody>
          <a:bodyPr vert="horz" lIns="120747" tIns="60373" rIns="120747" bIns="60373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95654-D518-47B8-8E26-BBB49DC1D216}" type="datetimeFigureOut">
              <a:rPr lang="pl-PL" smtClean="0"/>
              <a:t>27.04.2026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03767" y="6357824"/>
            <a:ext cx="3803491" cy="365210"/>
          </a:xfrm>
          <a:prstGeom prst="rect">
            <a:avLst/>
          </a:prstGeom>
        </p:spPr>
        <p:txBody>
          <a:bodyPr vert="horz" lIns="120747" tIns="60373" rIns="120747" bIns="60373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07901" y="6357824"/>
            <a:ext cx="2802573" cy="365210"/>
          </a:xfrm>
          <a:prstGeom prst="rect">
            <a:avLst/>
          </a:prstGeom>
        </p:spPr>
        <p:txBody>
          <a:bodyPr vert="horz" lIns="120747" tIns="60373" rIns="120747" bIns="60373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9A78E-6D0C-4CE7-8A42-E4E3E8B42E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7431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86" r:id="rId27"/>
    <p:sldLayoutId id="2147483687" r:id="rId28"/>
    <p:sldLayoutId id="2147483688" r:id="rId29"/>
    <p:sldLayoutId id="2147483689" r:id="rId30"/>
    <p:sldLayoutId id="2147483690" r:id="rId31"/>
    <p:sldLayoutId id="2147483691" r:id="rId32"/>
    <p:sldLayoutId id="2147483692" r:id="rId33"/>
    <p:sldLayoutId id="2147483693" r:id="rId34"/>
    <p:sldLayoutId id="2147483694" r:id="rId35"/>
    <p:sldLayoutId id="2147483695" r:id="rId36"/>
    <p:sldLayoutId id="2147483696" r:id="rId37"/>
    <p:sldLayoutId id="2147483697" r:id="rId38"/>
    <p:sldLayoutId id="2147483698" r:id="rId39"/>
  </p:sldLayoutIdLst>
  <p:txStyles>
    <p:titleStyle>
      <a:lvl1pPr algn="ctr" defTabSz="1207460" rtl="0" eaLnBrk="1" latinLnBrk="0" hangingPunct="1">
        <a:spcBef>
          <a:spcPct val="0"/>
        </a:spcBef>
        <a:buNone/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2797" indent="-452797" algn="l" defTabSz="120746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1060" indent="-377331" algn="l" defTabSz="120746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09324" indent="-301865" algn="l" defTabSz="120746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13053" indent="-301865" algn="l" defTabSz="12074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16784" indent="-301865" algn="l" defTabSz="1207460" rtl="0" eaLnBrk="1" latinLnBrk="0" hangingPunct="1">
        <a:spcBef>
          <a:spcPct val="20000"/>
        </a:spcBef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20513" indent="-301865" algn="l" defTabSz="12074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24242" indent="-301865" algn="l" defTabSz="12074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27972" indent="-301865" algn="l" defTabSz="12074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31702" indent="-301865" algn="l" defTabSz="12074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12074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3729" algn="l" defTabSz="12074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7460" algn="l" defTabSz="12074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1189" algn="l" defTabSz="12074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14918" algn="l" defTabSz="12074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8648" algn="l" defTabSz="12074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22377" algn="l" defTabSz="12074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26108" algn="l" defTabSz="12074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29837" algn="l" defTabSz="12074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jpg"/><Relationship Id="rId5" Type="http://schemas.openxmlformats.org/officeDocument/2006/relationships/hyperlink" Target="https://belchatow.lodz.lasy.gov.pl/terminarz-rezerwacje" TargetMode="External"/><Relationship Id="rId4" Type="http://schemas.openxmlformats.org/officeDocument/2006/relationships/image" Target="../media/image29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Relationship Id="rId6" Type="http://schemas.openxmlformats.org/officeDocument/2006/relationships/hyperlink" Target="bdl.lasy.gov.pl" TargetMode="External"/><Relationship Id="rId5" Type="http://schemas.openxmlformats.org/officeDocument/2006/relationships/hyperlink" Target="https://www.gov.pl/web/nadlesnictwo-belchatow/plan-urzadzenia-lasu" TargetMode="Externa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belchatow.lodz.lasy.gov.pl/nabywanie-gruntow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mailto:belchatow@lodz.lasy.gov.pl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8.xml"/><Relationship Id="rId6" Type="http://schemas.openxmlformats.org/officeDocument/2006/relationships/hyperlink" Target="http://www.belchatow.lodz.lasy.gov.pl/" TargetMode="External"/><Relationship Id="rId5" Type="http://schemas.openxmlformats.org/officeDocument/2006/relationships/image" Target="../media/image54.jpg"/><Relationship Id="rId4" Type="http://schemas.openxmlformats.org/officeDocument/2006/relationships/hyperlink" Target="https://www.facebook.com/profile.php?id=10009137676244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5" Type="http://schemas.openxmlformats.org/officeDocument/2006/relationships/chart" Target="../charts/chart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5777933" y="3155426"/>
            <a:ext cx="290464" cy="6524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640" dirty="0"/>
              <a:t>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06CF9EA-4D55-C970-CEF8-B5E0806B6B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16648" y="340932"/>
            <a:ext cx="1570405" cy="97015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3A86A76-6B60-CBCE-F0BD-4122A71C20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8966" y="403057"/>
            <a:ext cx="3406521" cy="1010209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147E6C45-05CD-9F1B-9EC5-B595A875BA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5" r="32113"/>
          <a:stretch/>
        </p:blipFill>
        <p:spPr>
          <a:xfrm>
            <a:off x="-25641" y="35306"/>
            <a:ext cx="4193752" cy="6772589"/>
          </a:xfrm>
          <a:prstGeom prst="rect">
            <a:avLst/>
          </a:prstGeom>
        </p:spPr>
      </p:pic>
      <p:sp>
        <p:nvSpPr>
          <p:cNvPr id="16" name="Prostokąt: zaokrąglone rogi 15">
            <a:extLst>
              <a:ext uri="{FF2B5EF4-FFF2-40B4-BE49-F238E27FC236}">
                <a16:creationId xmlns:a16="http://schemas.microsoft.com/office/drawing/2014/main" id="{CCB24AB6-8078-2EDA-92C1-CC520AF3A604}"/>
              </a:ext>
            </a:extLst>
          </p:cNvPr>
          <p:cNvSpPr/>
          <p:nvPr/>
        </p:nvSpPr>
        <p:spPr>
          <a:xfrm>
            <a:off x="327607" y="403057"/>
            <a:ext cx="4193752" cy="6053130"/>
          </a:xfrm>
          <a:prstGeom prst="roundRect">
            <a:avLst>
              <a:gd name="adj" fmla="val 3230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3152"/>
          </a:p>
        </p:txBody>
      </p: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DAC72615-0A6F-92FE-3201-2FA47BF53CB8}"/>
              </a:ext>
            </a:extLst>
          </p:cNvPr>
          <p:cNvCxnSpPr>
            <a:cxnSpLocks/>
          </p:cNvCxnSpPr>
          <p:nvPr/>
        </p:nvCxnSpPr>
        <p:spPr>
          <a:xfrm>
            <a:off x="4924994" y="3997307"/>
            <a:ext cx="6620986" cy="0"/>
          </a:xfrm>
          <a:prstGeom prst="line">
            <a:avLst/>
          </a:prstGeom>
          <a:ln w="22225">
            <a:solidFill>
              <a:srgbClr val="CDB35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FA4699A6-D03D-3B52-E9C7-B29BBF5F6AB9}"/>
              </a:ext>
            </a:extLst>
          </p:cNvPr>
          <p:cNvSpPr txBox="1"/>
          <p:nvPr/>
        </p:nvSpPr>
        <p:spPr>
          <a:xfrm>
            <a:off x="699691" y="686814"/>
            <a:ext cx="2184500" cy="2425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57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1576" dirty="0">
              <a:solidFill>
                <a:schemeClr val="bg1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694E58E-F463-6E77-B5F5-F5F2BE5544A5}"/>
              </a:ext>
            </a:extLst>
          </p:cNvPr>
          <p:cNvSpPr txBox="1"/>
          <p:nvPr/>
        </p:nvSpPr>
        <p:spPr>
          <a:xfrm>
            <a:off x="4965071" y="1990984"/>
            <a:ext cx="6620986" cy="18826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3753" b="1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Nadleśnictwo Bełchatów</a:t>
            </a:r>
          </a:p>
          <a:p>
            <a:br>
              <a:rPr lang="pl-PL" sz="3753" b="1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364" b="1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Informacja o działalności w roku 2025</a:t>
            </a:r>
            <a:br>
              <a:rPr lang="pl-PL" sz="2364" b="1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364" b="1" dirty="0">
                <a:solidFill>
                  <a:srgbClr val="005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Plany na rok 2026</a:t>
            </a:r>
            <a:endParaRPr lang="pl-PL" sz="2364" dirty="0">
              <a:solidFill>
                <a:srgbClr val="0050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C1FE8AAE-0738-4E7C-8332-0AAC60BD22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598" y="4437906"/>
            <a:ext cx="3138764" cy="209120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id="{300448AA-232F-41ED-8CF1-A67F1A32462E}"/>
              </a:ext>
            </a:extLst>
          </p:cNvPr>
          <p:cNvSpPr/>
          <p:nvPr/>
        </p:nvSpPr>
        <p:spPr>
          <a:xfrm rot="5400000">
            <a:off x="7203229" y="3841205"/>
            <a:ext cx="2091203" cy="3138764"/>
          </a:xfrm>
          <a:prstGeom prst="roundRect">
            <a:avLst>
              <a:gd name="adj" fmla="val 3230"/>
            </a:avLst>
          </a:prstGeom>
          <a:noFill/>
          <a:ln w="22225">
            <a:solidFill>
              <a:srgbClr val="CDB35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4361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324992" y="837506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Infrastruktura nadleśnictwa – zabezpieczenie pożarowe</a:t>
            </a:r>
            <a:endParaRPr lang="pl-PL" sz="3152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69BA229-C8C2-4CC3-A8CF-1DD181C0F0C1}"/>
              </a:ext>
            </a:extLst>
          </p:cNvPr>
          <p:cNvSpPr txBox="1"/>
          <p:nvPr/>
        </p:nvSpPr>
        <p:spPr>
          <a:xfrm>
            <a:off x="1324992" y="1307115"/>
            <a:ext cx="1008112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pl-PL" sz="1800" dirty="0"/>
              <a:t>Nadleśnictwo Bełchatów zostało zakwalifikowane do </a:t>
            </a:r>
            <a:r>
              <a:rPr lang="pl-PL" sz="1800" b="1" dirty="0"/>
              <a:t>najwyższej I kategorii zagrożenia pożarowego.</a:t>
            </a:r>
          </a:p>
          <a:p>
            <a:pPr marL="0" indent="0" algn="just">
              <a:buNone/>
            </a:pPr>
            <a:endParaRPr lang="pl-PL" sz="1800" b="1" dirty="0"/>
          </a:p>
          <a:p>
            <a:pPr marL="0" indent="0" algn="just">
              <a:buNone/>
            </a:pPr>
            <a:r>
              <a:rPr lang="pl-PL" sz="1800" dirty="0"/>
              <a:t>System ochrony pożarowej Nadleśnictwa Bełchatów oparty jest </a:t>
            </a:r>
            <a:r>
              <a:rPr lang="pl-PL" sz="1800" b="1" dirty="0"/>
              <a:t>o dwie wieże </a:t>
            </a:r>
            <a:r>
              <a:rPr lang="pl-PL" sz="1800" dirty="0"/>
              <a:t>z kamerami przemysłowymi z możliwością obserwacji w Punkcie Alarmowo-Dyspozycyjnym zlokalizowanym przy biurze Nadleśnictwa. Jedna z wież zlokalizowana jest </a:t>
            </a:r>
            <a:r>
              <a:rPr lang="pl-PL" sz="1800" b="1" dirty="0"/>
              <a:t>na Górze Kamieńskiej </a:t>
            </a:r>
            <a:r>
              <a:rPr lang="pl-PL" sz="1800" dirty="0"/>
              <a:t>natomiast druga wieża zlokalizowana jest </a:t>
            </a:r>
            <a:r>
              <a:rPr lang="pl-PL" sz="1800" b="1" dirty="0"/>
              <a:t>przy budynku biurowym Nadleśnictwa</a:t>
            </a:r>
          </a:p>
          <a:p>
            <a:pPr marL="0" indent="0" algn="just">
              <a:buNone/>
            </a:pPr>
            <a:endParaRPr lang="pl-PL" sz="1800" b="1" dirty="0"/>
          </a:p>
          <a:p>
            <a:pPr marL="0" indent="0" algn="just">
              <a:buNone/>
            </a:pPr>
            <a:r>
              <a:rPr lang="pl-PL" sz="1800" dirty="0"/>
              <a:t>Stopień zagrożenia pożarowego dla Nadleśnictwa Bełchatów ustalany jest o Meteorologiczny Punkt Pomiarowy zlokalizowany w Nadleśnictwie Spała (strefa 6C).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CA9A1F6-05B8-467B-A752-C9F16DC16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5312" y="3866593"/>
            <a:ext cx="4700423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74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324992" y="837506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Infrastruktura nadleśnictwa – zabezpieczenie pożarowe</a:t>
            </a:r>
            <a:endParaRPr lang="pl-PL" sz="3152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69BA229-C8C2-4CC3-A8CF-1DD181C0F0C1}"/>
              </a:ext>
            </a:extLst>
          </p:cNvPr>
          <p:cNvSpPr txBox="1"/>
          <p:nvPr/>
        </p:nvSpPr>
        <p:spPr>
          <a:xfrm>
            <a:off x="1324992" y="1345283"/>
            <a:ext cx="983689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pl-PL" sz="1800" dirty="0"/>
              <a:t>W Nadleśnictwie funkcjonuje Meteorologiczny Punkt Pomiarowy, który pozwala doprecyzować stopień zagrożenia pożarowego.</a:t>
            </a:r>
          </a:p>
          <a:p>
            <a:pPr marL="0" indent="0" algn="just">
              <a:buNone/>
            </a:pPr>
            <a:endParaRPr lang="pl-PL" sz="1800" dirty="0"/>
          </a:p>
          <a:p>
            <a:pPr marL="0" indent="0" algn="just">
              <a:buNone/>
            </a:pPr>
            <a:r>
              <a:rPr lang="pl-PL" sz="1800" dirty="0"/>
              <a:t>W celu skutecznego zwalczania powstałych pożarów Nadleśnictwo prowadzi szereg działań w tym:</a:t>
            </a:r>
          </a:p>
          <a:p>
            <a:pPr algn="just">
              <a:buFontTx/>
              <a:buChar char="-"/>
            </a:pPr>
            <a:r>
              <a:rPr lang="pl-PL" sz="1800" dirty="0"/>
              <a:t>Uzgadnianie z KP PSP sposobów postepowania na wypadek pożaru,</a:t>
            </a:r>
          </a:p>
          <a:p>
            <a:pPr algn="just">
              <a:buFontTx/>
              <a:buChar char="-"/>
            </a:pPr>
            <a:r>
              <a:rPr lang="pl-PL" sz="1800" dirty="0"/>
              <a:t>Utrzymywanie sieci punktów czerpania wody,</a:t>
            </a:r>
          </a:p>
          <a:p>
            <a:pPr algn="just">
              <a:buFontTx/>
              <a:buChar char="-"/>
            </a:pPr>
            <a:r>
              <a:rPr lang="pl-PL" sz="1800" dirty="0"/>
              <a:t>Utrzymywanie i rozbudowa sieci drogowej, w tym dojazdów pożarowych,</a:t>
            </a:r>
          </a:p>
          <a:p>
            <a:pPr algn="just">
              <a:buFontTx/>
              <a:buChar char="-"/>
            </a:pPr>
            <a:r>
              <a:rPr lang="pl-PL" sz="1800" dirty="0"/>
              <a:t>Posiadanie przyczepy z modułem gaśniczym, baz sprzętu, utrzymanie łączności telefonicznej i radiowej.</a:t>
            </a:r>
          </a:p>
          <a:p>
            <a:pPr algn="just">
              <a:buFontTx/>
              <a:buChar char="-"/>
            </a:pPr>
            <a:r>
              <a:rPr lang="pl-PL" sz="1800" dirty="0"/>
              <a:t>W 2023 r. 5 pożarów, łączna pow. 3,66 ha</a:t>
            </a:r>
          </a:p>
          <a:p>
            <a:pPr algn="just">
              <a:buFontTx/>
              <a:buChar char="-"/>
            </a:pPr>
            <a:r>
              <a:rPr lang="pl-PL" sz="1800" dirty="0"/>
              <a:t>W 2024 r. 5 pożarów, łączna pow. 0,83 ha</a:t>
            </a:r>
          </a:p>
          <a:p>
            <a:pPr algn="just">
              <a:buFontTx/>
              <a:buChar char="-"/>
            </a:pPr>
            <a:r>
              <a:rPr lang="pl-PL" sz="1800" dirty="0"/>
              <a:t>W 2025 r. 8 pożarów, łączna pow. 1,40 ha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D81C875-2379-4E1E-B618-ACE5CFE7D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472" y="3717826"/>
            <a:ext cx="3889192" cy="291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870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252984" y="765498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Infrastruktura nadleśnictwa – docelowa sieć drogowa</a:t>
            </a:r>
            <a:endParaRPr lang="pl-PL" sz="3152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EBC1DAE-A278-4CBC-BBF4-DA460181FA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24" t="13628" r="32014" b="4809"/>
          <a:stretch/>
        </p:blipFill>
        <p:spPr>
          <a:xfrm>
            <a:off x="4061296" y="2271566"/>
            <a:ext cx="4536504" cy="4417123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31FD3ED3-5B9C-4B5B-8F0E-54DEF1112A90}"/>
              </a:ext>
            </a:extLst>
          </p:cNvPr>
          <p:cNvSpPr txBox="1"/>
          <p:nvPr/>
        </p:nvSpPr>
        <p:spPr>
          <a:xfrm>
            <a:off x="1254881" y="1269554"/>
            <a:ext cx="10343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800" dirty="0"/>
              <a:t>Inwestycje drogowe w Nadleśnictwie oparte są o docelową sieć drogową (DSD). Powstające drogi mają zapewnić dostęp do kompleksów leśnych i usprawnić prace związane z wywozem drewna, wykonywaniem zabiegów hodowlanych i ochronnych, zabezpieczeniem przeciwpożarowym oraz sprawowaniem pozostałych funkcji lasu.</a:t>
            </a:r>
          </a:p>
        </p:txBody>
      </p:sp>
    </p:spTree>
    <p:extLst>
      <p:ext uri="{BB962C8B-B14F-4D97-AF65-F5344CB8AC3E}">
        <p14:creationId xmlns:p14="http://schemas.microsoft.com/office/powerpoint/2010/main" val="825097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324992" y="981522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Infrastruktura nadleśnictwa – obiekty edukacyjne</a:t>
            </a:r>
            <a:endParaRPr lang="pl-PL" sz="3152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69BA229-C8C2-4CC3-A8CF-1DD181C0F0C1}"/>
              </a:ext>
            </a:extLst>
          </p:cNvPr>
          <p:cNvSpPr txBox="1"/>
          <p:nvPr/>
        </p:nvSpPr>
        <p:spPr>
          <a:xfrm>
            <a:off x="1397000" y="1477392"/>
            <a:ext cx="9836893" cy="2253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Obiekty edukacyjne:</a:t>
            </a:r>
          </a:p>
          <a:p>
            <a:pPr marL="285750" indent="-285750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Opowieści Bielika – ścieżka na Szkółce Leśnej Borowiny</a:t>
            </a:r>
          </a:p>
          <a:p>
            <a:pPr marL="285750" indent="-285750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600" dirty="0">
                <a:latin typeface="arial" panose="020B0604020202020204" pitchFamily="34" charset="0"/>
              </a:rPr>
              <a:t>Ścieżka ekologiczna w uroczysku Borowiny</a:t>
            </a:r>
            <a:endParaRPr lang="pl-PL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Ścieżka edukacyjna w leśnictwie Bełchatów, przy SP w Dobiecinie</a:t>
            </a:r>
          </a:p>
          <a:p>
            <a:pPr marL="285750" indent="-285750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Ścieżka przyrodniczo – leśna w uroczysku „Święte Ługi”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endParaRPr lang="pl-PL" sz="2102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183B529D-963E-4DBE-9EE4-9C0A8CC266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724" y="1520456"/>
            <a:ext cx="2737805" cy="2053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8C52B2F-BA83-4B98-A364-6409BDEC87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29" y="3645818"/>
            <a:ext cx="2539978" cy="190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7ED54A18-0A3A-4742-B374-095A0F3E90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468" y="4429704"/>
            <a:ext cx="2539978" cy="1904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873CB5DC-D1A8-4C83-B705-F09A2C970E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168" y="3730829"/>
            <a:ext cx="2539978" cy="1904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A6EC60E4-346A-4192-8A9C-E33045DEF8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27" y="4429704"/>
            <a:ext cx="2520280" cy="1888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7287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324992" y="981522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Infrastruktura nadleśnictwa – obiekty edukacyjne</a:t>
            </a:r>
            <a:endParaRPr lang="pl-PL" sz="3152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69BA229-C8C2-4CC3-A8CF-1DD181C0F0C1}"/>
              </a:ext>
            </a:extLst>
          </p:cNvPr>
          <p:cNvSpPr txBox="1"/>
          <p:nvPr/>
        </p:nvSpPr>
        <p:spPr>
          <a:xfrm>
            <a:off x="1445092" y="1557586"/>
            <a:ext cx="9836893" cy="3997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Obiekty edukacyjne:</a:t>
            </a:r>
          </a:p>
          <a:p>
            <a:pPr marL="285750" indent="-285750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Ścieżki rowerowe na zwałowisku zewnętrznym</a:t>
            </a:r>
          </a:p>
          <a:p>
            <a:pPr marL="285750" indent="-285750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Leśna ścieżka edukacyjna o tematyce łowieckiej- Góra Kamieńska</a:t>
            </a:r>
          </a:p>
          <a:p>
            <a:pPr marL="285750" indent="-285750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Ścieżka przyrodniczo- leśna w uroczysku Łuszczanowice</a:t>
            </a:r>
          </a:p>
          <a:p>
            <a:pPr marL="285750" indent="-285750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Zielony Punkt Kontrolny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Punkt edukacyjny przy Nadleśnictwie Bełchatów wraz z Leśną Krainą Rekreacji</a:t>
            </a:r>
          </a:p>
          <a:p>
            <a:pPr marL="285750" indent="-285750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endParaRPr lang="pl-PL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Zajęcia zorganizowane przy punktach edukacyjnych Nadleśnictwa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można rezerwować na stronie Nadleśnictwa Bełchatów w zakładce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terminarz i rezerwacje.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endParaRPr lang="pl-PL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330F01BD-4EA3-45D2-B82D-BBCDA844C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954" y="981522"/>
            <a:ext cx="2324145" cy="3257952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67268E10-22E6-4238-BCD1-46D10850B0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528" y="4480954"/>
            <a:ext cx="2900686" cy="2154797"/>
          </a:xfrm>
          <a:prstGeom prst="rect">
            <a:avLst/>
          </a:prstGeom>
        </p:spPr>
      </p:pic>
      <p:pic>
        <p:nvPicPr>
          <p:cNvPr id="14" name="Obraz 13">
            <a:hlinkClick r:id="rId5"/>
            <a:extLst>
              <a:ext uri="{FF2B5EF4-FFF2-40B4-BE49-F238E27FC236}">
                <a16:creationId xmlns:a16="http://schemas.microsoft.com/office/drawing/2014/main" id="{6E8C8D6A-3345-45BA-AFE9-2E46F74A0B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280" y="5143457"/>
            <a:ext cx="1641524" cy="149229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A393431-730D-45B5-9A74-A006A61428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512" y="5147903"/>
            <a:ext cx="2231771" cy="148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59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9259EB3-DFE2-4A0B-B572-466F268454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74" t="31741" r="40647" b="23384"/>
          <a:stretch/>
        </p:blipFill>
        <p:spPr>
          <a:xfrm>
            <a:off x="6904522" y="909514"/>
            <a:ext cx="5071793" cy="472598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214709" y="823584"/>
            <a:ext cx="9581606" cy="415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102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Przyroda na terenie nadleśnictwa</a:t>
            </a:r>
            <a:endParaRPr lang="pl-PL" sz="3152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69BA229-C8C2-4CC3-A8CF-1DD181C0F0C1}"/>
              </a:ext>
            </a:extLst>
          </p:cNvPr>
          <p:cNvSpPr txBox="1"/>
          <p:nvPr/>
        </p:nvSpPr>
        <p:spPr>
          <a:xfrm>
            <a:off x="1303089" y="1159269"/>
            <a:ext cx="9836893" cy="2876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4000"/>
              </a:lnSpc>
              <a:buFont typeface="Symbol" panose="05050102010706020507" pitchFamily="18" charset="2"/>
              <a:buChar char=""/>
            </a:pPr>
            <a:r>
              <a:rPr lang="pl-PL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Park Krajobrazowy Międzyrzecza Warty i Widawki (79,09 ha*)</a:t>
            </a:r>
          </a:p>
          <a:p>
            <a:pPr marL="342900" lvl="0" indent="-342900" algn="just">
              <a:lnSpc>
                <a:spcPct val="114000"/>
              </a:lnSpc>
              <a:buFont typeface="Symbol" panose="05050102010706020507" pitchFamily="18" charset="2"/>
              <a:buChar char=""/>
            </a:pPr>
            <a:r>
              <a:rPr lang="pl-PL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Obszar Chronionego Krajobrazu Doliny Widawki (12 202,30 ha*) </a:t>
            </a:r>
          </a:p>
          <a:p>
            <a:pPr marL="342900" lvl="0" indent="-342900" algn="just">
              <a:lnSpc>
                <a:spcPct val="114000"/>
              </a:lnSpc>
              <a:buFont typeface="Symbol" panose="05050102010706020507" pitchFamily="18" charset="2"/>
              <a:buChar char=""/>
            </a:pPr>
            <a:r>
              <a:rPr lang="pl-PL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Obszar Natura 2000 „Święte Ługi” (151,25 ha )</a:t>
            </a:r>
          </a:p>
          <a:p>
            <a:pPr marL="342900" lvl="0" indent="-342900" algn="just">
              <a:lnSpc>
                <a:spcPct val="114000"/>
              </a:lnSpc>
              <a:buFont typeface="Symbol" panose="05050102010706020507" pitchFamily="18" charset="2"/>
              <a:buChar char=""/>
            </a:pPr>
            <a:r>
              <a:rPr lang="pl-PL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Rezerwat Łuszczanowice (41,09 ha)</a:t>
            </a:r>
          </a:p>
          <a:p>
            <a:pPr marL="342900" lvl="0" indent="-342900" algn="just">
              <a:lnSpc>
                <a:spcPct val="114000"/>
              </a:lnSpc>
              <a:buFont typeface="Symbol" panose="05050102010706020507" pitchFamily="18" charset="2"/>
              <a:buChar char=""/>
            </a:pPr>
            <a:r>
              <a:rPr lang="pl-PL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Rezerwat „Źródliska Borowiny” (35,71 ha) + otulina (35,06 ha)</a:t>
            </a:r>
            <a:endParaRPr lang="pl-PL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4000"/>
              </a:lnSpc>
              <a:buFont typeface="Symbol" panose="05050102010706020507" pitchFamily="18" charset="2"/>
              <a:buChar char=""/>
            </a:pPr>
            <a:r>
              <a:rPr lang="pl-PL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Zespół przyrodniczo-krajobrazowy Doliny Grabi</a:t>
            </a:r>
            <a:endParaRPr lang="pl-PL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4000"/>
              </a:lnSpc>
              <a:buFont typeface="Symbol" panose="05050102010706020507" pitchFamily="18" charset="2"/>
              <a:buChar char=""/>
            </a:pPr>
            <a:r>
              <a:rPr lang="pl-PL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Użytki ekologiczne (122 szt. - 273,32 ha)</a:t>
            </a:r>
            <a:endParaRPr lang="pl-PL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4000"/>
              </a:lnSpc>
              <a:buFont typeface="Symbol" panose="05050102010706020507" pitchFamily="18" charset="2"/>
              <a:buChar char=""/>
            </a:pPr>
            <a:r>
              <a:rPr lang="pl-PL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Pomniki przyrody – 10 szt.</a:t>
            </a:r>
          </a:p>
          <a:p>
            <a:pPr marL="342900" lvl="0" indent="-342900" algn="just">
              <a:lnSpc>
                <a:spcPct val="114000"/>
              </a:lnSpc>
              <a:buFont typeface="Symbol" panose="05050102010706020507" pitchFamily="18" charset="2"/>
              <a:buChar char=""/>
            </a:pPr>
            <a:r>
              <a:rPr lang="pl-PL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Dwie strefy ochronne wokół gniazd bociana czarnego (61,99 </a:t>
            </a:r>
            <a:r>
              <a:rPr lang="pl-PL" sz="1600" dirty="0">
                <a:ea typeface="Times New Roman" panose="02020603050405020304" pitchFamily="18" charset="0"/>
              </a:rPr>
              <a:t>ha )</a:t>
            </a:r>
          </a:p>
          <a:p>
            <a:pPr marL="342900" lvl="0" indent="-342900" algn="just">
              <a:lnSpc>
                <a:spcPct val="114000"/>
              </a:lnSpc>
              <a:buFont typeface="Symbol" panose="05050102010706020507" pitchFamily="18" charset="2"/>
              <a:buChar char=""/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Dworek myśliwski z zabytkowym parkiem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5BA15E0A-06D7-435E-B5E7-888C66AF19BF}"/>
              </a:ext>
            </a:extLst>
          </p:cNvPr>
          <p:cNvSpPr txBox="1"/>
          <p:nvPr/>
        </p:nvSpPr>
        <p:spPr>
          <a:xfrm>
            <a:off x="8242701" y="6324462"/>
            <a:ext cx="27847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/>
              <a:t>*powierzchnia w zasięgu Nadleśnictwa Bełchatów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B228692-376D-45F7-9F00-2EEA44239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112" y="4096064"/>
            <a:ext cx="3888432" cy="2189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3980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324992" y="913154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Istotne aspekty działalności nadleśnictwa – grunty prywatne</a:t>
            </a:r>
            <a:endParaRPr lang="pl-PL" sz="3152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1999DC32-D7F9-4292-90FE-A5C49FFEBC0E}"/>
              </a:ext>
            </a:extLst>
          </p:cNvPr>
          <p:cNvSpPr txBox="1"/>
          <p:nvPr/>
        </p:nvSpPr>
        <p:spPr>
          <a:xfrm>
            <a:off x="1324992" y="1485578"/>
            <a:ext cx="97210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pl-PL" sz="2400" dirty="0">
                <a:effectLst/>
              </a:rPr>
              <a:t>W ramach pełnionego nadzoru nad lasami niestanowiącymi własności Skarbu Państwa Nadleśnictwo Bełchatów przede wszystkim  cechuje drewno pozyskane  w lasach nie stanowiących własności Skarbu Państwa oraz wystawia właścicielowi lasu dokument stwierdzający legalność pozyskania drewna (tzw. świadectwo legalności pozyskania drewna).</a:t>
            </a:r>
            <a:endParaRPr lang="pl-PL" sz="2400" dirty="0"/>
          </a:p>
          <a:p>
            <a:pPr marL="0" indent="0">
              <a:buNone/>
            </a:pPr>
            <a:r>
              <a:rPr lang="pl-PL" sz="2400" dirty="0"/>
              <a:t>Na podstawie zawartych porozumień, Nadleśnictwo Bełchatów sprawuje nadzór nad gospodarką leśną na terenie trzech starostw:</a:t>
            </a:r>
          </a:p>
          <a:p>
            <a:pPr marL="171450" indent="-171450">
              <a:buFontTx/>
              <a:buChar char="-"/>
            </a:pPr>
            <a:r>
              <a:rPr lang="pl-PL" sz="2400" dirty="0"/>
              <a:t>Bełchatów- 13 119 ha </a:t>
            </a:r>
          </a:p>
          <a:p>
            <a:pPr marL="171450" indent="-171450">
              <a:buFontTx/>
              <a:buChar char="-"/>
            </a:pPr>
            <a:r>
              <a:rPr lang="pl-PL" sz="2400" dirty="0"/>
              <a:t>Radomsko- 963 ha</a:t>
            </a:r>
          </a:p>
          <a:p>
            <a:pPr marL="171450" indent="-171450">
              <a:buFontTx/>
              <a:buChar char="-"/>
            </a:pPr>
            <a:r>
              <a:rPr lang="pl-PL" sz="2400" dirty="0"/>
              <a:t>Piotrków Tryb.- 285,33 ha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B5B9B81-1467-4525-86A7-C80F95DF78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720" y="4530653"/>
            <a:ext cx="2664296" cy="168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71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324992" y="913154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Struktura organizacyjna nadleśnictwa </a:t>
            </a:r>
            <a:endParaRPr lang="pl-PL" sz="3152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0E2DF35-21BE-4A2E-9790-4F52284C3948}"/>
              </a:ext>
            </a:extLst>
          </p:cNvPr>
          <p:cNvSpPr txBox="1"/>
          <p:nvPr/>
        </p:nvSpPr>
        <p:spPr>
          <a:xfrm>
            <a:off x="1324992" y="1500320"/>
            <a:ext cx="9865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dirty="0"/>
              <a:t>Aktualnie w Nadleśnictwie Bełchatów zatrudnione są 52 osoby, w tym 42 jako pracownicy Służby Leśnej.</a:t>
            </a:r>
          </a:p>
        </p:txBody>
      </p:sp>
      <p:pic>
        <p:nvPicPr>
          <p:cNvPr id="4" name="Obraz 3" descr="Obraz zawierający tekst, zrzut ekranu, diagram, Równolegle">
            <a:extLst>
              <a:ext uri="{FF2B5EF4-FFF2-40B4-BE49-F238E27FC236}">
                <a16:creationId xmlns:a16="http://schemas.microsoft.com/office/drawing/2014/main" id="{1321D047-927A-8F08-3128-CD979F4F1F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965" y="2000667"/>
            <a:ext cx="7663659" cy="360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061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327688" y="909514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Plan urządzenia lasu – podstawa działalności nadleśnictwa</a:t>
            </a:r>
            <a:endParaRPr lang="pl-PL" sz="3152" dirty="0">
              <a:solidFill>
                <a:srgbClr val="005023"/>
              </a:solidFill>
            </a:endParaRPr>
          </a:p>
        </p:txBody>
      </p:sp>
      <p:sp>
        <p:nvSpPr>
          <p:cNvPr id="2" name="Lorem ipsum dolor sit amet, consectetur adipiscing elit,">
            <a:extLst>
              <a:ext uri="{FF2B5EF4-FFF2-40B4-BE49-F238E27FC236}">
                <a16:creationId xmlns:a16="http://schemas.microsoft.com/office/drawing/2014/main" id="{D174D833-3D2D-FD88-2E0C-8F0B20721C57}"/>
              </a:ext>
            </a:extLst>
          </p:cNvPr>
          <p:cNvSpPr txBox="1"/>
          <p:nvPr/>
        </p:nvSpPr>
        <p:spPr>
          <a:xfrm>
            <a:off x="1378107" y="1551848"/>
            <a:ext cx="9480769" cy="21659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pl-PL" sz="1600" dirty="0"/>
              <a:t>To kluczowy dokument określający zasady gospodarki leśnej i podstawa naszego działania. Opracowany zazwyczaj </a:t>
            </a:r>
            <a:r>
              <a:rPr lang="pl-PL" sz="1600" b="1" dirty="0"/>
              <a:t>na 10 lat</a:t>
            </a:r>
            <a:r>
              <a:rPr lang="pl-PL" sz="1600" dirty="0"/>
              <a:t>. </a:t>
            </a:r>
            <a:r>
              <a:rPr lang="pl-PL" sz="1600" dirty="0">
                <a:cs typeface="Times New Roman" panose="02020603050405020304" pitchFamily="18" charset="0"/>
              </a:rPr>
              <a:t>Obejmuje całe nadleśnictwo, ale indywidualne planowanie dotyczy </a:t>
            </a:r>
            <a:r>
              <a:rPr lang="pl-PL" sz="1600" dirty="0" err="1">
                <a:cs typeface="Times New Roman" panose="02020603050405020304" pitchFamily="18" charset="0"/>
              </a:rPr>
              <a:t>wydzieleń</a:t>
            </a:r>
            <a:r>
              <a:rPr lang="pl-PL" sz="1600" dirty="0">
                <a:cs typeface="Times New Roman" panose="02020603050405020304" pitchFamily="18" charset="0"/>
              </a:rPr>
              <a:t>, czyli kilkuhektarowych, jednolitych fragmentów lasu. Takich </a:t>
            </a:r>
            <a:r>
              <a:rPr lang="pl-PL" sz="1600" dirty="0" err="1">
                <a:cs typeface="Times New Roman" panose="02020603050405020304" pitchFamily="18" charset="0"/>
              </a:rPr>
              <a:t>wydzieleń</a:t>
            </a:r>
            <a:r>
              <a:rPr lang="pl-PL" sz="1600" dirty="0">
                <a:cs typeface="Times New Roman" panose="02020603050405020304" pitchFamily="18" charset="0"/>
              </a:rPr>
              <a:t> jest w naszym nadleśnictwie kilka tysięcy.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pl-PL" sz="1600" dirty="0">
                <a:cs typeface="Times New Roman" panose="02020603050405020304" pitchFamily="18" charset="0"/>
              </a:rPr>
              <a:t>Plan wykonali specjaliści spoza Lasów Państwowych. Zatwierdził Minister Klimatu i Środowiska.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pl-PL" sz="1600" dirty="0"/>
              <a:t>Plan zawiera opis i ocenę stanu lasu oraz cele, zadania i metody prowadzenia gospodarki leśnej. Proces jego tworzenia i zatwierdzania jest precyzyjnie uregulowany i angażuje różne podmioty oraz społeczeństwo.</a:t>
            </a:r>
            <a:endParaRPr lang="pl-PL" sz="1600" dirty="0"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pl-PL" sz="1600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BC2F08F-8F09-03FD-FC7F-5A52DFE7380F}"/>
              </a:ext>
            </a:extLst>
          </p:cNvPr>
          <p:cNvSpPr txBox="1"/>
          <p:nvPr/>
        </p:nvSpPr>
        <p:spPr>
          <a:xfrm>
            <a:off x="1378107" y="3518639"/>
            <a:ext cx="9581606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l-PL" sz="1600" b="1" dirty="0"/>
              <a:t>W jakim celu wykonujemy plan?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600" b="1" dirty="0"/>
              <a:t>Zrównoważone zarządzanie lasami</a:t>
            </a:r>
            <a:r>
              <a:rPr lang="pl-PL" sz="1600" dirty="0"/>
              <a:t> – zapewnienie równowagi między ochroną przyrody a użytkowaniem lasów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600" b="1" dirty="0"/>
              <a:t>Ochrona ekosystemów leśnych</a:t>
            </a:r>
            <a:r>
              <a:rPr lang="pl-PL" sz="1600" dirty="0"/>
              <a:t> – uwzględnienie obszarów chronionych i działań na rzecz bioróżnorodności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600" b="1" dirty="0"/>
              <a:t>Planowanie pozyskania drewna</a:t>
            </a:r>
            <a:r>
              <a:rPr lang="pl-PL" sz="1600" dirty="0"/>
              <a:t> – określenie, ile drewna można pozyskać, bez naruszania stabilności lasów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1600" b="1" dirty="0"/>
              <a:t>Dostosowanie gospodarki leśnej do warunków środowiskowych</a:t>
            </a:r>
            <a:r>
              <a:rPr lang="pl-PL" sz="1600" dirty="0"/>
              <a:t> – uwzględnienie klimatu, gleby i zasobów wodnych</a:t>
            </a:r>
          </a:p>
        </p:txBody>
      </p:sp>
    </p:spTree>
    <p:extLst>
      <p:ext uri="{BB962C8B-B14F-4D97-AF65-F5344CB8AC3E}">
        <p14:creationId xmlns:p14="http://schemas.microsoft.com/office/powerpoint/2010/main" val="208064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378108" y="972363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Plan dostępny dla każdego</a:t>
            </a:r>
            <a:endParaRPr lang="pl-PL" sz="2364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349516B-E20C-406B-A622-5FA79F3A34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550" t="12201" r="21651" b="8000"/>
          <a:stretch/>
        </p:blipFill>
        <p:spPr>
          <a:xfrm>
            <a:off x="7470920" y="970571"/>
            <a:ext cx="4540104" cy="5391374"/>
          </a:xfrm>
          <a:prstGeom prst="rect">
            <a:avLst/>
          </a:prstGeom>
        </p:spPr>
      </p:pic>
      <p:pic>
        <p:nvPicPr>
          <p:cNvPr id="3074" name="Picture 2" descr="Bank Danych o Lasach">
            <a:extLst>
              <a:ext uri="{FF2B5EF4-FFF2-40B4-BE49-F238E27FC236}">
                <a16:creationId xmlns:a16="http://schemas.microsoft.com/office/drawing/2014/main" id="{C2014850-7EEB-4E9E-968E-07D925FD4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858" y="5143426"/>
            <a:ext cx="2786930" cy="111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FB9822D4-EF7A-8AF8-AA65-DABFC6AE63A5}"/>
              </a:ext>
            </a:extLst>
          </p:cNvPr>
          <p:cNvSpPr txBox="1"/>
          <p:nvPr/>
        </p:nvSpPr>
        <p:spPr>
          <a:xfrm>
            <a:off x="1036960" y="1587908"/>
            <a:ext cx="6003890" cy="3396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600" b="1" dirty="0"/>
              <a:t>Działamy transparentnie</a:t>
            </a:r>
            <a:r>
              <a:rPr lang="pl-PL" sz="1600" dirty="0"/>
              <a:t>. Dlatego przy tworzeniu planu odbywają się konsultacje społeczne. Gotowy plan podlega strategicznej ocenie oddziaływania na środowisku i jest opiniowany przez RDOŚ, IOŚ</a:t>
            </a:r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600" b="1" dirty="0"/>
              <a:t>Każdy ma wgląd do planu</a:t>
            </a:r>
            <a:r>
              <a:rPr lang="pl-PL" sz="1600" dirty="0"/>
              <a:t>. Plan urządzenia lasu umieszczamy w internetowym BIP. </a:t>
            </a:r>
            <a:r>
              <a:rPr lang="pl-PL" sz="1600" dirty="0">
                <a:hlinkClick r:id="rId5"/>
              </a:rPr>
              <a:t>Do pobrania</a:t>
            </a:r>
            <a:r>
              <a:rPr lang="pl-PL" sz="1600" dirty="0"/>
              <a:t> udostępniamy opis nadleśnictwa (elaborat) i program ochrony przyrody.</a:t>
            </a:r>
            <a:endParaRPr lang="pl-PL" sz="1600" dirty="0">
              <a:highlight>
                <a:srgbClr val="FFFF00"/>
              </a:highlight>
            </a:endParaRPr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600" b="1" dirty="0">
                <a:cs typeface="Times New Roman" panose="02020603050405020304" pitchFamily="18" charset="0"/>
              </a:rPr>
              <a:t>Sprawdź, co zaplanowaliśmy w znanym Ci fragmencie lasu</a:t>
            </a:r>
            <a:r>
              <a:rPr lang="pl-PL" sz="1600" dirty="0">
                <a:cs typeface="Times New Roman" panose="02020603050405020304" pitchFamily="18" charset="0"/>
              </a:rPr>
              <a:t>.</a:t>
            </a:r>
            <a:br>
              <a:rPr lang="pl-PL" sz="1600" dirty="0">
                <a:cs typeface="Times New Roman" panose="02020603050405020304" pitchFamily="18" charset="0"/>
              </a:rPr>
            </a:br>
            <a:r>
              <a:rPr lang="pl-PL" sz="1600" dirty="0">
                <a:cs typeface="Times New Roman" panose="02020603050405020304" pitchFamily="18" charset="0"/>
              </a:rPr>
              <a:t>Treść planu trafia także do Banku Danych o Lasach (</a:t>
            </a:r>
            <a:r>
              <a:rPr lang="pl-PL" sz="1600" dirty="0">
                <a:cs typeface="Times New Roman" panose="02020603050405020304" pitchFamily="18" charset="0"/>
                <a:hlinkClick r:id="rId6" action="ppaction://hlinkfile"/>
              </a:rPr>
              <a:t>bdl.lasy.gov.pl</a:t>
            </a:r>
            <a:r>
              <a:rPr lang="pl-PL" sz="1600" dirty="0">
                <a:cs typeface="Times New Roman" panose="02020603050405020304" pitchFamily="18" charset="0"/>
              </a:rPr>
              <a:t>). Tutaj każdy może zapoznać się z charakterystyką wybranego wydzielenia leśnego i sprawdzić, jakie prace będziemy prowadzić w tym fragmencie lasu</a:t>
            </a:r>
          </a:p>
        </p:txBody>
      </p:sp>
    </p:spTree>
    <p:extLst>
      <p:ext uri="{BB962C8B-B14F-4D97-AF65-F5344CB8AC3E}">
        <p14:creationId xmlns:p14="http://schemas.microsoft.com/office/powerpoint/2010/main" val="981793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0170D-A3A4-6BDD-DFAC-A3B8DB38A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3873A788-605D-A6EF-78D7-F54A1431777D}"/>
              </a:ext>
            </a:extLst>
          </p:cNvPr>
          <p:cNvSpPr txBox="1"/>
          <p:nvPr/>
        </p:nvSpPr>
        <p:spPr>
          <a:xfrm>
            <a:off x="1479012" y="1186669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Wstęp. Dlaczego przesyłamy Państwu ten raport?</a:t>
            </a:r>
            <a:endParaRPr lang="pl-PL" sz="3152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EBD07CAD-E612-F808-5CED-3E039D5D9EF1}"/>
              </a:ext>
            </a:extLst>
          </p:cNvPr>
          <p:cNvSpPr txBox="1"/>
          <p:nvPr/>
        </p:nvSpPr>
        <p:spPr>
          <a:xfrm>
            <a:off x="1479012" y="1773610"/>
            <a:ext cx="6988376" cy="3745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Lasy Państwowe to ogólnopolska organizacja, zarządzająca większością zasobów leśnych kraju. </a:t>
            </a:r>
            <a:br>
              <a:rPr lang="pl-PL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naszej pieczy znajduje się przeszło 7,6 mln ha gruntów. To ¼ Polski. Nadleśnictwo Bełchatów to jedno z 429 nadleśnictw, które zarządzają lasami na poziomie lokalnym. Dba o przyrodę, udostępnia lasy dla rekreacji, ale jest też istotnym podmiotem gospodarczym. Dostarcza drewno, które służy nam wszystkim, zatrudnia i generuje miejsca pracy. Jest płatnikiem lokalnych podatków. Szczegółowe dane nt. działalności nadleśnictwa znajdą Państwo na kolejnych stronach.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tym roku po raz kolejny kierujemy nasz raport do samorządów gminnych w całej Polsce. Samorządy to nasz naturalny i bliski partner. To Państwo posiadają mandat uzyskany w demokratycznych wyborach, uprawniający do reprezentowania strony społecznej. 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Raport traktujemy jako narzędzie w dialogu, który leśnicy chcą prowadzić ze stroną społeczną. Uważamy za oczywiste, że powinni Państwo dowiadywać się o naszej działalności. O jej efektach </a:t>
            </a:r>
            <a:br>
              <a:rPr lang="pl-PL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minionym roku i o naszych zamierzeniach na rok bieżący. Niech to będzie podstawa do dyskusji </a:t>
            </a:r>
            <a:br>
              <a:rPr lang="pl-PL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 temat sposobów zarządzania lasami, ich wpływu na gospodarkę, klimat i stosunki wodne. </a:t>
            </a:r>
            <a:br>
              <a:rPr lang="pl-PL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oczekiwaniach społecznych. Stoimy na stanowisku, że debata i konsultacje w środowisku lokalnym mają szczególną wartość. Bo odbywają się w poczuciu odpowiedzialności i realnej oceny skutków podejmowanych decyzji.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endParaRPr lang="pl-PL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C150312-0811-54BC-0681-DF8BAF00FF6D}"/>
              </a:ext>
            </a:extLst>
          </p:cNvPr>
          <p:cNvSpPr txBox="1"/>
          <p:nvPr/>
        </p:nvSpPr>
        <p:spPr>
          <a:xfrm>
            <a:off x="8903755" y="4916185"/>
            <a:ext cx="2742980" cy="941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1839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Jarosław Zając</a:t>
            </a:r>
          </a:p>
          <a:p>
            <a:pPr algn="r"/>
            <a:r>
              <a:rPr lang="pl-PL" sz="1839" dirty="0">
                <a:latin typeface="Calibri" panose="020F0502020204030204" pitchFamily="34" charset="0"/>
                <a:cs typeface="Calibri" panose="020F0502020204030204" pitchFamily="34" charset="0"/>
              </a:rPr>
              <a:t>Nadleśniczy</a:t>
            </a:r>
            <a:br>
              <a:rPr lang="pl-PL" sz="1839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839" dirty="0">
                <a:latin typeface="Calibri" panose="020F0502020204030204" pitchFamily="34" charset="0"/>
                <a:cs typeface="Calibri" panose="020F0502020204030204" pitchFamily="34" charset="0"/>
              </a:rPr>
              <a:t>Nadleśnictwa Bełchatów</a:t>
            </a:r>
            <a:endParaRPr lang="pl-PL" sz="1839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FD2BD44-3374-4B1E-8B89-18708C408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897" y="1937828"/>
            <a:ext cx="2018520" cy="2814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8466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EC4F2983-3625-42A6-9176-61731E7E098B}"/>
              </a:ext>
            </a:extLst>
          </p:cNvPr>
          <p:cNvSpPr txBox="1"/>
          <p:nvPr/>
        </p:nvSpPr>
        <p:spPr>
          <a:xfrm>
            <a:off x="1214709" y="797048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Jak powstaje plan? Lokalny zespół współpracy</a:t>
            </a:r>
            <a:endParaRPr lang="pl-PL" sz="3152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25404D1-702A-6EC7-6B0E-96F2D6150E75}"/>
              </a:ext>
            </a:extLst>
          </p:cNvPr>
          <p:cNvSpPr txBox="1"/>
          <p:nvPr/>
        </p:nvSpPr>
        <p:spPr>
          <a:xfrm>
            <a:off x="1249839" y="1197546"/>
            <a:ext cx="10081120" cy="5151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Nadleśnictwo Bełchatów jest w trakcie opracowywania PUL na lata 2027-2036.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opracowania PUL przez Dyrektora RDLP w Łodzi został powołany Zespół Lokalnej Współpracy, który jest organem opiniodawczym do Projektu Planu. Zespół został stworzony na podstawie dobrowolnych zgłoszeń i składa się z przedstawicieli jednostek samorządowych, firm, stowarzyszeń działających na terenie zarządzanym przez Nadleśnictwo Bełchatów.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Wykonawcą planu na lata 2027-2034 dla Nadleśnictwa Bełchatów jest firma KRAMEKO sp. z o.o. z siedzibą w Krakowie.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Sporządzanie planu zakłada:</a:t>
            </a:r>
          </a:p>
          <a:p>
            <a:pPr marL="342900" indent="-342900" algn="just">
              <a:lnSpc>
                <a:spcPct val="107000"/>
              </a:lnSpc>
              <a:spcAft>
                <a:spcPts val="788"/>
              </a:spcAft>
              <a:buAutoNum type="arabicPeriod"/>
            </a:pP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Prace przygotowawcze – analiza stanu obecnego </a:t>
            </a:r>
          </a:p>
          <a:p>
            <a:pPr marL="342900" indent="-342900" algn="just">
              <a:lnSpc>
                <a:spcPct val="107000"/>
              </a:lnSpc>
              <a:spcAft>
                <a:spcPts val="788"/>
              </a:spcAft>
              <a:buAutoNum type="arabicPeriod"/>
            </a:pP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Prace terenowe – taksacja drzewostanów</a:t>
            </a:r>
          </a:p>
          <a:p>
            <a:pPr marL="342900" indent="-342900" algn="just">
              <a:lnSpc>
                <a:spcPct val="107000"/>
              </a:lnSpc>
              <a:spcAft>
                <a:spcPts val="788"/>
              </a:spcAft>
              <a:buAutoNum type="arabicPeriod"/>
            </a:pP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Prace kameralne – obliczanie zasobności i etatów</a:t>
            </a:r>
          </a:p>
          <a:p>
            <a:pPr marL="342900" indent="-342900" algn="just">
              <a:lnSpc>
                <a:spcPct val="107000"/>
              </a:lnSpc>
              <a:spcAft>
                <a:spcPts val="788"/>
              </a:spcAft>
              <a:buAutoNum type="arabicPeriod"/>
            </a:pP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Opiniowanie Projektu Planu oraz jego zatwierdzenie przez 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Ministra Klimatu i Środowiska.</a:t>
            </a:r>
          </a:p>
          <a:p>
            <a:pPr algn="just">
              <a:lnSpc>
                <a:spcPct val="107000"/>
              </a:lnSpc>
              <a:spcAft>
                <a:spcPts val="788"/>
              </a:spcAft>
            </a:pPr>
            <a:endParaRPr lang="pl-PL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53A79A4-7929-4881-99A7-B7AB4EE74B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618" y="3327172"/>
            <a:ext cx="4029303" cy="3021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3358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214709" y="909514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Rozmiar zadań zapisanych w planie urządzenia lasu</a:t>
            </a:r>
            <a:endParaRPr lang="pl-PL" sz="3152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69BA229-C8C2-4CC3-A8CF-1DD181C0F0C1}"/>
              </a:ext>
            </a:extLst>
          </p:cNvPr>
          <p:cNvSpPr txBox="1"/>
          <p:nvPr/>
        </p:nvSpPr>
        <p:spPr>
          <a:xfrm>
            <a:off x="1214709" y="1386675"/>
            <a:ext cx="10518381" cy="85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88"/>
              </a:spcAft>
            </a:pPr>
            <a:r>
              <a:rPr lang="pl-PL" sz="2364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Aktualny Plan Urządzenia Lasu w Nadleśnictwie Bełchatów obowiązuje od roku 2017 i został opracowany na 10 lat - na lata  2017 - 2026</a:t>
            </a:r>
            <a:r>
              <a:rPr lang="pl-PL" sz="2364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l-PL" sz="2102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9D60AFCC-3375-4FB3-B703-EB535FE829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071436"/>
              </p:ext>
            </p:extLst>
          </p:nvPr>
        </p:nvGraphicFramePr>
        <p:xfrm>
          <a:off x="1661703" y="2565698"/>
          <a:ext cx="9312361" cy="3024335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6361174">
                  <a:extLst>
                    <a:ext uri="{9D8B030D-6E8A-4147-A177-3AD203B41FA5}">
                      <a16:colId xmlns:a16="http://schemas.microsoft.com/office/drawing/2014/main" val="499010451"/>
                    </a:ext>
                  </a:extLst>
                </a:gridCol>
                <a:gridCol w="2951187">
                  <a:extLst>
                    <a:ext uri="{9D8B030D-6E8A-4147-A177-3AD203B41FA5}">
                      <a16:colId xmlns:a16="http://schemas.microsoft.com/office/drawing/2014/main" val="2259294280"/>
                    </a:ext>
                  </a:extLst>
                </a:gridCol>
              </a:tblGrid>
              <a:tr h="550199">
                <a:tc>
                  <a:txBody>
                    <a:bodyPr/>
                    <a:lstStyle/>
                    <a:p>
                      <a:pPr algn="l" fontAlgn="b"/>
                      <a:r>
                        <a:rPr lang="pl-PL" sz="2000" u="none" strike="noStrike" dirty="0">
                          <a:effectLst/>
                        </a:rPr>
                        <a:t>etat miąższościowy użytków rębnych (m3)</a:t>
                      </a:r>
                      <a:endParaRPr lang="pl-PL" sz="20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2000" u="none" strike="noStrike" dirty="0">
                          <a:effectLst/>
                        </a:rPr>
                        <a:t>483 759</a:t>
                      </a:r>
                      <a:endParaRPr lang="pl-PL" sz="20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64827197"/>
                  </a:ext>
                </a:extLst>
              </a:tr>
              <a:tr h="550199">
                <a:tc>
                  <a:txBody>
                    <a:bodyPr/>
                    <a:lstStyle/>
                    <a:p>
                      <a:pPr algn="l" fontAlgn="b"/>
                      <a:r>
                        <a:rPr lang="pl-PL" sz="2000" u="none" strike="noStrike" dirty="0">
                          <a:effectLst/>
                        </a:rPr>
                        <a:t>etat powierzchniowy cięć w użytkowaniu przedrębnym (ha)</a:t>
                      </a:r>
                      <a:endParaRPr lang="pl-PL" sz="20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2000" u="none" strike="noStrike" dirty="0">
                          <a:effectLst/>
                        </a:rPr>
                        <a:t>10 605,36</a:t>
                      </a:r>
                      <a:endParaRPr lang="pl-PL" sz="20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64227406"/>
                  </a:ext>
                </a:extLst>
              </a:tr>
              <a:tr h="550199">
                <a:tc>
                  <a:txBody>
                    <a:bodyPr/>
                    <a:lstStyle/>
                    <a:p>
                      <a:pPr algn="l" fontAlgn="b"/>
                      <a:r>
                        <a:rPr lang="pl-PL" sz="2000" u="none" strike="noStrike">
                          <a:effectLst/>
                        </a:rPr>
                        <a:t>szacunkowe pozyskanie w użytkowaniu przedrębnym (m3)</a:t>
                      </a:r>
                      <a:endParaRPr lang="pl-PL" sz="20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2000" u="none" strike="noStrike" dirty="0">
                          <a:effectLst/>
                        </a:rPr>
                        <a:t>434 780</a:t>
                      </a:r>
                      <a:endParaRPr lang="pl-PL" sz="20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39626284"/>
                  </a:ext>
                </a:extLst>
              </a:tr>
              <a:tr h="550199">
                <a:tc>
                  <a:txBody>
                    <a:bodyPr/>
                    <a:lstStyle/>
                    <a:p>
                      <a:pPr algn="l" fontAlgn="b"/>
                      <a:r>
                        <a:rPr lang="pl-PL" sz="2000" u="none" strike="noStrike" dirty="0">
                          <a:effectLst/>
                        </a:rPr>
                        <a:t>projektowana powierzchnia zalesień i odnowień (ha)</a:t>
                      </a:r>
                      <a:endParaRPr lang="pl-PL" sz="20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2000" u="none" strike="noStrike" dirty="0">
                          <a:effectLst/>
                        </a:rPr>
                        <a:t>1 782,72</a:t>
                      </a:r>
                      <a:endParaRPr lang="pl-PL" sz="20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93848470"/>
                  </a:ext>
                </a:extLst>
              </a:tr>
              <a:tr h="475119">
                <a:tc>
                  <a:txBody>
                    <a:bodyPr/>
                    <a:lstStyle/>
                    <a:p>
                      <a:pPr algn="l" fontAlgn="b"/>
                      <a:r>
                        <a:rPr lang="pl-PL" sz="2000" u="none" strike="noStrike">
                          <a:effectLst/>
                        </a:rPr>
                        <a:t>projektowana powierzchni pielęgnowania lasu (ha)*</a:t>
                      </a:r>
                      <a:endParaRPr lang="pl-PL" sz="20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r" fontAlgn="ctr"/>
                      <a:r>
                        <a:rPr lang="pl-PL" sz="2000" u="none" strike="noStrike" dirty="0">
                          <a:effectLst/>
                        </a:rPr>
                        <a:t>2065,29</a:t>
                      </a:r>
                      <a:endParaRPr lang="pl-PL" sz="20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7183583"/>
                  </a:ext>
                </a:extLst>
              </a:tr>
              <a:tr h="348420">
                <a:tc>
                  <a:txBody>
                    <a:bodyPr/>
                    <a:lstStyle/>
                    <a:p>
                      <a:pPr algn="l" fontAlgn="t"/>
                      <a:r>
                        <a:rPr lang="pl-PL" sz="1100" u="none" strike="noStrike" dirty="0">
                          <a:effectLst/>
                        </a:rPr>
                        <a:t>* - powierzchnia sumaryczna, może obejmować zabiegi wielokrotne, np. PIEL i CW na jednej powierzchni.</a:t>
                      </a:r>
                      <a:endParaRPr lang="pl-PL" sz="11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07546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4394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4EDD9-26C1-5820-3A9C-0ED8D933F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06EC1F42-33D2-0C33-57E3-5687E18D4D2C}"/>
              </a:ext>
            </a:extLst>
          </p:cNvPr>
          <p:cNvSpPr txBox="1"/>
          <p:nvPr/>
        </p:nvSpPr>
        <p:spPr>
          <a:xfrm>
            <a:off x="1378108" y="1159742"/>
            <a:ext cx="9581606" cy="900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525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Część II</a:t>
            </a:r>
            <a:endParaRPr lang="pl-PL" sz="5254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378108" y="4345518"/>
            <a:ext cx="9581606" cy="819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Co się działo w nadleśnictwie –</a:t>
            </a:r>
          </a:p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podsumowanie roku 2025</a:t>
            </a:r>
            <a:endParaRPr lang="pl-PL" sz="3152" dirty="0"/>
          </a:p>
        </p:txBody>
      </p:sp>
    </p:spTree>
    <p:extLst>
      <p:ext uri="{BB962C8B-B14F-4D97-AF65-F5344CB8AC3E}">
        <p14:creationId xmlns:p14="http://schemas.microsoft.com/office/powerpoint/2010/main" val="601271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214709" y="924988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Pozyskanie drewna</a:t>
            </a:r>
            <a:endParaRPr lang="pl-PL" sz="3152" dirty="0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79B603AB-B468-4C05-BBC4-717C088934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626897"/>
              </p:ext>
            </p:extLst>
          </p:nvPr>
        </p:nvGraphicFramePr>
        <p:xfrm>
          <a:off x="1375823" y="1591268"/>
          <a:ext cx="9166193" cy="1296144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2397441">
                  <a:extLst>
                    <a:ext uri="{9D8B030D-6E8A-4147-A177-3AD203B41FA5}">
                      <a16:colId xmlns:a16="http://schemas.microsoft.com/office/drawing/2014/main" val="3323300315"/>
                    </a:ext>
                  </a:extLst>
                </a:gridCol>
                <a:gridCol w="1752568">
                  <a:extLst>
                    <a:ext uri="{9D8B030D-6E8A-4147-A177-3AD203B41FA5}">
                      <a16:colId xmlns:a16="http://schemas.microsoft.com/office/drawing/2014/main" val="609038818"/>
                    </a:ext>
                  </a:extLst>
                </a:gridCol>
                <a:gridCol w="1786192">
                  <a:extLst>
                    <a:ext uri="{9D8B030D-6E8A-4147-A177-3AD203B41FA5}">
                      <a16:colId xmlns:a16="http://schemas.microsoft.com/office/drawing/2014/main" val="1389142091"/>
                    </a:ext>
                  </a:extLst>
                </a:gridCol>
                <a:gridCol w="1357784">
                  <a:extLst>
                    <a:ext uri="{9D8B030D-6E8A-4147-A177-3AD203B41FA5}">
                      <a16:colId xmlns:a16="http://schemas.microsoft.com/office/drawing/2014/main" val="4208030544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3774366094"/>
                    </a:ext>
                  </a:extLst>
                </a:gridCol>
              </a:tblGrid>
              <a:tr h="563818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Pozyskanie drewna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87" marR="7587" marT="7587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Rębne [m3]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87" marR="7587" marT="7587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074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Przedrębne [m3]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b"/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87" marR="7587" marT="7587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Przygodne [m3]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87" marR="7587" marT="7587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Suma: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87" marR="7587" marT="7587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672586"/>
                  </a:ext>
                </a:extLst>
              </a:tr>
              <a:tr h="325861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Suma dla Nadleśnictwa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87" marR="7587" marT="7587" marB="0" anchor="b"/>
                </a:tc>
                <a:tc>
                  <a:txBody>
                    <a:bodyPr/>
                    <a:lstStyle/>
                    <a:p>
                      <a:pPr marR="54610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b="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36</a:t>
                      </a:r>
                      <a:r>
                        <a:rPr sz="1200" b="0" spc="-6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795,37</a:t>
                      </a:r>
                      <a:endParaRPr sz="1200" b="0" dirty="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tc>
                  <a:txBody>
                    <a:bodyPr/>
                    <a:lstStyle/>
                    <a:p>
                      <a:pPr marR="54610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b="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50</a:t>
                      </a:r>
                      <a:r>
                        <a:rPr sz="1200" b="0" spc="-6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783,15</a:t>
                      </a:r>
                      <a:endParaRPr sz="1200" b="0" dirty="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tc>
                  <a:txBody>
                    <a:bodyPr/>
                    <a:lstStyle/>
                    <a:p>
                      <a:pPr marR="54610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b="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sz="1200" b="0" spc="-7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445,96</a:t>
                      </a:r>
                      <a:endParaRPr sz="1200" b="0" dirty="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tc>
                  <a:txBody>
                    <a:bodyPr/>
                    <a:lstStyle/>
                    <a:p>
                      <a:pPr marR="52705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b="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91</a:t>
                      </a:r>
                      <a:r>
                        <a:rPr sz="1200" b="0" spc="-6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024,48</a:t>
                      </a:r>
                      <a:endParaRPr sz="1200" b="0" dirty="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extLst>
                  <a:ext uri="{0D108BD9-81ED-4DB2-BD59-A6C34878D82A}">
                    <a16:rowId xmlns:a16="http://schemas.microsoft.com/office/drawing/2014/main" val="2847826451"/>
                  </a:ext>
                </a:extLst>
              </a:tr>
              <a:tr h="406465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tym w Gminie Bełchatów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87" marR="7587" marT="7587" marB="0" anchor="b"/>
                </a:tc>
                <a:tc>
                  <a:txBody>
                    <a:bodyPr/>
                    <a:lstStyle/>
                    <a:p>
                      <a:pPr marR="54610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8</a:t>
                      </a:r>
                      <a:r>
                        <a:rPr sz="1200" spc="-7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597,80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tc>
                  <a:txBody>
                    <a:bodyPr/>
                    <a:lstStyle/>
                    <a:p>
                      <a:pPr marR="54610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10</a:t>
                      </a:r>
                      <a:r>
                        <a:rPr sz="1200" spc="-6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807,21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918,93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tc>
                  <a:txBody>
                    <a:bodyPr/>
                    <a:lstStyle/>
                    <a:p>
                      <a:pPr marR="52705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b="1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20</a:t>
                      </a:r>
                      <a:r>
                        <a:rPr sz="1200" b="1" spc="-6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323,94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extLst>
                  <a:ext uri="{0D108BD9-81ED-4DB2-BD59-A6C34878D82A}">
                    <a16:rowId xmlns:a16="http://schemas.microsoft.com/office/drawing/2014/main" val="3772874561"/>
                  </a:ext>
                </a:extLst>
              </a:tr>
            </a:tbl>
          </a:graphicData>
        </a:graphic>
      </p:graphicFrame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00A2FA0F-202A-4E47-8C83-5CDA8369D7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1171253"/>
              </p:ext>
            </p:extLst>
          </p:nvPr>
        </p:nvGraphicFramePr>
        <p:xfrm>
          <a:off x="1375823" y="4581922"/>
          <a:ext cx="9166192" cy="1133396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603033">
                  <a:extLst>
                    <a:ext uri="{9D8B030D-6E8A-4147-A177-3AD203B41FA5}">
                      <a16:colId xmlns:a16="http://schemas.microsoft.com/office/drawing/2014/main" val="2129039716"/>
                    </a:ext>
                  </a:extLst>
                </a:gridCol>
                <a:gridCol w="1794408">
                  <a:extLst>
                    <a:ext uri="{9D8B030D-6E8A-4147-A177-3AD203B41FA5}">
                      <a16:colId xmlns:a16="http://schemas.microsoft.com/office/drawing/2014/main" val="3407083006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125572641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384022334"/>
                    </a:ext>
                  </a:extLst>
                </a:gridCol>
                <a:gridCol w="1514341">
                  <a:extLst>
                    <a:ext uri="{9D8B030D-6E8A-4147-A177-3AD203B41FA5}">
                      <a16:colId xmlns:a16="http://schemas.microsoft.com/office/drawing/2014/main" val="2451499502"/>
                    </a:ext>
                  </a:extLst>
                </a:gridCol>
                <a:gridCol w="1654010">
                  <a:extLst>
                    <a:ext uri="{9D8B030D-6E8A-4147-A177-3AD203B41FA5}">
                      <a16:colId xmlns:a16="http://schemas.microsoft.com/office/drawing/2014/main" val="3690094967"/>
                    </a:ext>
                  </a:extLst>
                </a:gridCol>
              </a:tblGrid>
              <a:tr h="438085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pl-P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Drewno opałowe</a:t>
                      </a:r>
                    </a:p>
                  </a:txBody>
                  <a:tcPr marL="7620" marR="7620" marT="762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Pozyskanie (m3)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Cena średnia (zł)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Cena min. (zł)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Cena max. (zł)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6286230"/>
                  </a:ext>
                </a:extLst>
              </a:tr>
              <a:tr h="351044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M2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gałęziówka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R="54610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200" spc="-7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918,87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49,97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30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tc>
                  <a:txBody>
                    <a:bodyPr/>
                    <a:lstStyle/>
                    <a:p>
                      <a:pPr marR="53340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50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extLst>
                  <a:ext uri="{0D108BD9-81ED-4DB2-BD59-A6C34878D82A}">
                    <a16:rowId xmlns:a16="http://schemas.microsoft.com/office/drawing/2014/main" val="651820238"/>
                  </a:ext>
                </a:extLst>
              </a:tr>
              <a:tr h="344267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S4</a:t>
                      </a:r>
                      <a:endParaRPr lang="pl-PL" sz="1400" b="1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wałki opałowe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R="54610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sz="1200" spc="-7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987,78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167,22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108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tc>
                  <a:txBody>
                    <a:bodyPr/>
                    <a:lstStyle/>
                    <a:p>
                      <a:pPr marR="53340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200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extLst>
                  <a:ext uri="{0D108BD9-81ED-4DB2-BD59-A6C34878D82A}">
                    <a16:rowId xmlns:a16="http://schemas.microsoft.com/office/drawing/2014/main" val="1122255571"/>
                  </a:ext>
                </a:extLst>
              </a:tr>
            </a:tbl>
          </a:graphicData>
        </a:graphic>
      </p:graphicFrame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77891AAE-6DD7-4298-8EC5-9A9A7FF903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9693273"/>
              </p:ext>
            </p:extLst>
          </p:nvPr>
        </p:nvGraphicFramePr>
        <p:xfrm>
          <a:off x="1375823" y="3138442"/>
          <a:ext cx="9145020" cy="913626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2376268">
                  <a:extLst>
                    <a:ext uri="{9D8B030D-6E8A-4147-A177-3AD203B41FA5}">
                      <a16:colId xmlns:a16="http://schemas.microsoft.com/office/drawing/2014/main" val="335035708"/>
                    </a:ext>
                  </a:extLst>
                </a:gridCol>
                <a:gridCol w="1751134">
                  <a:extLst>
                    <a:ext uri="{9D8B030D-6E8A-4147-A177-3AD203B41FA5}">
                      <a16:colId xmlns:a16="http://schemas.microsoft.com/office/drawing/2014/main" val="3443574785"/>
                    </a:ext>
                  </a:extLst>
                </a:gridCol>
                <a:gridCol w="1795091">
                  <a:extLst>
                    <a:ext uri="{9D8B030D-6E8A-4147-A177-3AD203B41FA5}">
                      <a16:colId xmlns:a16="http://schemas.microsoft.com/office/drawing/2014/main" val="3697762229"/>
                    </a:ext>
                  </a:extLst>
                </a:gridCol>
                <a:gridCol w="1567718">
                  <a:extLst>
                    <a:ext uri="{9D8B030D-6E8A-4147-A177-3AD203B41FA5}">
                      <a16:colId xmlns:a16="http://schemas.microsoft.com/office/drawing/2014/main" val="1262829913"/>
                    </a:ext>
                  </a:extLst>
                </a:gridCol>
                <a:gridCol w="1654809">
                  <a:extLst>
                    <a:ext uri="{9D8B030D-6E8A-4147-A177-3AD203B41FA5}">
                      <a16:colId xmlns:a16="http://schemas.microsoft.com/office/drawing/2014/main" val="1580527066"/>
                    </a:ext>
                  </a:extLst>
                </a:gridCol>
              </a:tblGrid>
              <a:tr h="346398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Sortymenty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87" marR="7587" marT="758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Małowymiarowe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87" marR="7587" marT="758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Średniowymiarowe</a:t>
                      </a:r>
                    </a:p>
                  </a:txBody>
                  <a:tcPr marL="7587" marR="7587" marT="758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Wielkowymiarowe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87" marR="7587" marT="758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Suma: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87" marR="7587" marT="758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261948"/>
                  </a:ext>
                </a:extLst>
              </a:tr>
              <a:tr h="283614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Suma dla Nadleśnictwa</a:t>
                      </a:r>
                    </a:p>
                  </a:txBody>
                  <a:tcPr marL="7587" marR="7587" marT="7587" marB="0" anchor="b"/>
                </a:tc>
                <a:tc>
                  <a:txBody>
                    <a:bodyPr/>
                    <a:lstStyle/>
                    <a:p>
                      <a:pPr marR="54610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b="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1200" b="0" spc="-7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918,87</a:t>
                      </a:r>
                      <a:endParaRPr sz="1200" b="0" dirty="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tc>
                  <a:txBody>
                    <a:bodyPr/>
                    <a:lstStyle/>
                    <a:p>
                      <a:pPr marR="54610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b="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57</a:t>
                      </a:r>
                      <a:r>
                        <a:rPr sz="1200" b="0" spc="-6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139,72</a:t>
                      </a:r>
                      <a:endParaRPr sz="1200" b="0" dirty="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tc>
                  <a:txBody>
                    <a:bodyPr/>
                    <a:lstStyle/>
                    <a:p>
                      <a:pPr marR="54610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b="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30</a:t>
                      </a:r>
                      <a:r>
                        <a:rPr sz="1200" b="0" spc="-6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965,89</a:t>
                      </a:r>
                      <a:endParaRPr sz="1200" b="0" dirty="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tc>
                  <a:txBody>
                    <a:bodyPr/>
                    <a:lstStyle/>
                    <a:p>
                      <a:pPr marR="52705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b="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91</a:t>
                      </a:r>
                      <a:r>
                        <a:rPr sz="1200" b="0" spc="-6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024,48</a:t>
                      </a:r>
                      <a:endParaRPr sz="1200" b="0" dirty="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extLst>
                  <a:ext uri="{0D108BD9-81ED-4DB2-BD59-A6C34878D82A}">
                    <a16:rowId xmlns:a16="http://schemas.microsoft.com/office/drawing/2014/main" val="3196805018"/>
                  </a:ext>
                </a:extLst>
              </a:tr>
              <a:tr h="283614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b="1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 tym w Gminie Bełchatów</a:t>
                      </a:r>
                    </a:p>
                  </a:txBody>
                  <a:tcPr marL="7587" marR="7587" marT="7587" marB="0" anchor="b"/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719,85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tc>
                  <a:txBody>
                    <a:bodyPr/>
                    <a:lstStyle/>
                    <a:p>
                      <a:pPr marR="54610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12</a:t>
                      </a:r>
                      <a:r>
                        <a:rPr sz="1200" spc="-6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511,90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tc>
                  <a:txBody>
                    <a:bodyPr/>
                    <a:lstStyle/>
                    <a:p>
                      <a:pPr marR="54610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7</a:t>
                      </a:r>
                      <a:r>
                        <a:rPr sz="1200" spc="-7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092,19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tc>
                  <a:txBody>
                    <a:bodyPr/>
                    <a:lstStyle/>
                    <a:p>
                      <a:pPr marR="52705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b="1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20</a:t>
                      </a:r>
                      <a:r>
                        <a:rPr sz="1200" b="1" spc="-6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323,94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extLst>
                  <a:ext uri="{0D108BD9-81ED-4DB2-BD59-A6C34878D82A}">
                    <a16:rowId xmlns:a16="http://schemas.microsoft.com/office/drawing/2014/main" val="29160887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47844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214709" y="909514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Partnerzy gospodarczy</a:t>
            </a:r>
            <a:endParaRPr lang="pl-PL" sz="3152" dirty="0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86805EC9-7325-4270-91A1-C626260F14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661411"/>
              </p:ext>
            </p:extLst>
          </p:nvPr>
        </p:nvGraphicFramePr>
        <p:xfrm>
          <a:off x="1324992" y="1365664"/>
          <a:ext cx="10297144" cy="4909102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3283335">
                  <a:extLst>
                    <a:ext uri="{9D8B030D-6E8A-4147-A177-3AD203B41FA5}">
                      <a16:colId xmlns:a16="http://schemas.microsoft.com/office/drawing/2014/main" val="832342073"/>
                    </a:ext>
                  </a:extLst>
                </a:gridCol>
                <a:gridCol w="1757225">
                  <a:extLst>
                    <a:ext uri="{9D8B030D-6E8A-4147-A177-3AD203B41FA5}">
                      <a16:colId xmlns:a16="http://schemas.microsoft.com/office/drawing/2014/main" val="362524893"/>
                    </a:ext>
                  </a:extLst>
                </a:gridCol>
                <a:gridCol w="1316536">
                  <a:extLst>
                    <a:ext uri="{9D8B030D-6E8A-4147-A177-3AD203B41FA5}">
                      <a16:colId xmlns:a16="http://schemas.microsoft.com/office/drawing/2014/main" val="3561274099"/>
                    </a:ext>
                  </a:extLst>
                </a:gridCol>
                <a:gridCol w="3940048">
                  <a:extLst>
                    <a:ext uri="{9D8B030D-6E8A-4147-A177-3AD203B41FA5}">
                      <a16:colId xmlns:a16="http://schemas.microsoft.com/office/drawing/2014/main" val="636429767"/>
                    </a:ext>
                  </a:extLst>
                </a:gridCol>
              </a:tblGrid>
              <a:tr h="541568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1" u="none" strike="noStrike" dirty="0">
                          <a:effectLst/>
                        </a:rPr>
                        <a:t>Wykonawca - ZUL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6" marR="5836" marT="5836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1" u="none" strike="noStrike" dirty="0">
                          <a:effectLst/>
                        </a:rPr>
                        <a:t>Zrealizowana </a:t>
                      </a:r>
                      <a:br>
                        <a:rPr lang="pl-PL" sz="1600" b="1" u="none" strike="noStrike" dirty="0">
                          <a:effectLst/>
                        </a:rPr>
                      </a:br>
                      <a:r>
                        <a:rPr lang="pl-PL" sz="1600" b="1" u="none" strike="noStrike" dirty="0">
                          <a:effectLst/>
                        </a:rPr>
                        <a:t>wartość umowy [zł]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6" marR="5836" marT="5836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1" u="none" strike="noStrike" dirty="0">
                          <a:effectLst/>
                        </a:rPr>
                        <a:t>Pakiety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6" marR="5836" marT="5836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1" u="none" strike="noStrike" dirty="0">
                          <a:effectLst/>
                        </a:rPr>
                        <a:t>Gminy w zasięgu działania ZUL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6" marR="5836" marT="5836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34506"/>
                  </a:ext>
                </a:extLst>
              </a:tr>
              <a:tr h="784566"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u="none" strike="noStrike" dirty="0">
                          <a:effectLst/>
                        </a:rPr>
                        <a:t>Wykonawca - TREE COMPANY SP.Z O.O. Z SIEDZIBĄ W GORZKOWICZKACH</a:t>
                      </a:r>
                    </a:p>
                  </a:txBody>
                  <a:tcPr marL="5836" marR="5836" marT="58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 dirty="0">
                          <a:effectLst/>
                        </a:rPr>
                        <a:t>2 535 230,16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6" marR="5836" marT="583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u="none" strike="noStrike" dirty="0">
                          <a:effectLst/>
                        </a:rPr>
                        <a:t>1. L.01,06,08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6" marR="5836" marT="583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 dirty="0">
                          <a:effectLst/>
                        </a:rPr>
                        <a:t>Bełchatów Miasto i Gmina, Drużbice, Kluki, Szczerców, Zelów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6" marR="5836" marT="5836" marB="0" anchor="ctr"/>
                </a:tc>
                <a:extLst>
                  <a:ext uri="{0D108BD9-81ED-4DB2-BD59-A6C34878D82A}">
                    <a16:rowId xmlns:a16="http://schemas.microsoft.com/office/drawing/2014/main" val="3428328889"/>
                  </a:ext>
                </a:extLst>
              </a:tr>
              <a:tr h="73009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u="none" strike="noStrike" dirty="0">
                          <a:effectLst/>
                        </a:rPr>
                        <a:t>Wykonawca - TREE COMPANY SP.Z O.O. Z SIEDZIBĄ W GORZKOWICZKACH</a:t>
                      </a:r>
                    </a:p>
                  </a:txBody>
                  <a:tcPr marL="5836" marR="5836" marT="58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 dirty="0">
                          <a:effectLst/>
                        </a:rPr>
                        <a:t>3 030 465,08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6" marR="5836" marT="583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u="none" strike="noStrike" dirty="0">
                          <a:effectLst/>
                        </a:rPr>
                        <a:t>2.L.02,03,04,05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6" marR="5836" marT="583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 dirty="0">
                          <a:effectLst/>
                        </a:rPr>
                        <a:t>Bełchatów Gmina, Widawa, Kluki, Szczerców,</a:t>
                      </a:r>
                      <a:br>
                        <a:rPr lang="pl-PL" sz="1600" u="none" strike="noStrike" dirty="0">
                          <a:effectLst/>
                        </a:rPr>
                      </a:br>
                      <a:r>
                        <a:rPr lang="pl-PL" sz="1600" u="none" strike="noStrike" dirty="0">
                          <a:effectLst/>
                        </a:rPr>
                        <a:t>Zelów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6" marR="5836" marT="5836" marB="0" anchor="ctr"/>
                </a:tc>
                <a:extLst>
                  <a:ext uri="{0D108BD9-81ED-4DB2-BD59-A6C34878D82A}">
                    <a16:rowId xmlns:a16="http://schemas.microsoft.com/office/drawing/2014/main" val="1879018908"/>
                  </a:ext>
                </a:extLst>
              </a:tr>
              <a:tr h="784566"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u="none" strike="noStrike" dirty="0">
                          <a:effectLst/>
                        </a:rPr>
                        <a:t>Wykonawca - TREE COMPANY SP.Z O.O. Z SIEDZIBĄ W GORZKOWICZKACH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6" marR="5836" marT="58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 dirty="0">
                          <a:effectLst/>
                        </a:rPr>
                        <a:t>2 120 219,80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6" marR="5836" marT="583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u="none" strike="noStrike" dirty="0">
                          <a:effectLst/>
                        </a:rPr>
                        <a:t>3.L.07,10,12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6" marR="5836" marT="583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 dirty="0">
                          <a:effectLst/>
                        </a:rPr>
                        <a:t>Bełchatów Gmina, Dobryszyce, Kleszczów, Kluki, Kamieńsk, Sulmierzyce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6" marR="5836" marT="5836" marB="0" anchor="ctr"/>
                </a:tc>
                <a:extLst>
                  <a:ext uri="{0D108BD9-81ED-4DB2-BD59-A6C34878D82A}">
                    <a16:rowId xmlns:a16="http://schemas.microsoft.com/office/drawing/2014/main" val="1837814541"/>
                  </a:ext>
                </a:extLst>
              </a:tr>
              <a:tr h="1087109"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u="none" strike="noStrike" dirty="0">
                          <a:effectLst/>
                        </a:rPr>
                        <a:t>Wykonawca - USŁUGI LEŚNE DAMIAN BOROWIK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6" marR="5836" marT="58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 dirty="0">
                          <a:effectLst/>
                        </a:rPr>
                        <a:t>2 211 015,16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6" marR="5836" marT="583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u="none" strike="noStrike" dirty="0">
                          <a:effectLst/>
                        </a:rPr>
                        <a:t>4.L.09,13,14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6" marR="5836" marT="583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 dirty="0">
                          <a:effectLst/>
                        </a:rPr>
                        <a:t>Bełchatów Gmina, Gomunice, Kleszczów,</a:t>
                      </a:r>
                      <a:br>
                        <a:rPr lang="pl-PL" sz="1600" u="none" strike="noStrike" dirty="0">
                          <a:effectLst/>
                        </a:rPr>
                      </a:br>
                      <a:r>
                        <a:rPr lang="pl-PL" sz="1600" u="none" strike="noStrike" dirty="0">
                          <a:effectLst/>
                        </a:rPr>
                        <a:t>Kluki, Rząśnia, Kamieńsk, Szczerców, Sulmierzyce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6" marR="5836" marT="5836" marB="0" anchor="ctr"/>
                </a:tc>
                <a:extLst>
                  <a:ext uri="{0D108BD9-81ED-4DB2-BD59-A6C34878D82A}">
                    <a16:rowId xmlns:a16="http://schemas.microsoft.com/office/drawing/2014/main" val="4084774373"/>
                  </a:ext>
                </a:extLst>
              </a:tr>
              <a:tr h="94453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u="none" strike="noStrike" dirty="0">
                          <a:effectLst/>
                        </a:rPr>
                        <a:t>Wykonawca - SOSNEX SABINA RUDZKA</a:t>
                      </a:r>
                    </a:p>
                  </a:txBody>
                  <a:tcPr marL="5836" marR="5836" marT="5836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u="none" strike="noStrike" dirty="0">
                          <a:effectLst/>
                        </a:rPr>
                        <a:t>556 732,21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6" marR="5836" marT="5836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u="none" strike="noStrike" dirty="0">
                          <a:effectLst/>
                        </a:rPr>
                        <a:t>5.SZKL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6" marR="5836" marT="583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 dirty="0">
                          <a:effectLst/>
                        </a:rPr>
                        <a:t>Bełchatów Miasto i Gmina, Drużbice, Zelów, Widawa, Sulmierzyce, Szczerców, Kamieńsk, Kleszczów, Kluki, </a:t>
                      </a:r>
                    </a:p>
                    <a:p>
                      <a:pPr algn="l" fontAlgn="ctr"/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6" marR="5836" marT="5836" marB="0" anchor="ctr"/>
                </a:tc>
                <a:extLst>
                  <a:ext uri="{0D108BD9-81ED-4DB2-BD59-A6C34878D82A}">
                    <a16:rowId xmlns:a16="http://schemas.microsoft.com/office/drawing/2014/main" val="4070614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10191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252984" y="981522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Partnerzy gospodarczy</a:t>
            </a:r>
            <a:endParaRPr lang="pl-PL" sz="3152" dirty="0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81B1DC4B-47E6-4D66-92B4-18059112B8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102797"/>
              </p:ext>
            </p:extLst>
          </p:nvPr>
        </p:nvGraphicFramePr>
        <p:xfrm>
          <a:off x="1324992" y="1649270"/>
          <a:ext cx="10009112" cy="2671568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4156880">
                  <a:extLst>
                    <a:ext uri="{9D8B030D-6E8A-4147-A177-3AD203B41FA5}">
                      <a16:colId xmlns:a16="http://schemas.microsoft.com/office/drawing/2014/main" val="2185914363"/>
                    </a:ext>
                  </a:extLst>
                </a:gridCol>
                <a:gridCol w="1730079">
                  <a:extLst>
                    <a:ext uri="{9D8B030D-6E8A-4147-A177-3AD203B41FA5}">
                      <a16:colId xmlns:a16="http://schemas.microsoft.com/office/drawing/2014/main" val="1917245182"/>
                    </a:ext>
                  </a:extLst>
                </a:gridCol>
                <a:gridCol w="2256624">
                  <a:extLst>
                    <a:ext uri="{9D8B030D-6E8A-4147-A177-3AD203B41FA5}">
                      <a16:colId xmlns:a16="http://schemas.microsoft.com/office/drawing/2014/main" val="3732073045"/>
                    </a:ext>
                  </a:extLst>
                </a:gridCol>
                <a:gridCol w="1865529">
                  <a:extLst>
                    <a:ext uri="{9D8B030D-6E8A-4147-A177-3AD203B41FA5}">
                      <a16:colId xmlns:a16="http://schemas.microsoft.com/office/drawing/2014/main" val="2917397844"/>
                    </a:ext>
                  </a:extLst>
                </a:gridCol>
              </a:tblGrid>
              <a:tr h="736618"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Kierunek - nazwa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Ilość [m3]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Wartość [zł]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Liczba firm/klientów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1824460"/>
                  </a:ext>
                </a:extLst>
              </a:tr>
              <a:tr h="386990">
                <a:tc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600" spc="1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dostawy </a:t>
                      </a:r>
                      <a:r>
                        <a:rPr sz="1600" spc="15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 </a:t>
                      </a:r>
                      <a:r>
                        <a:rPr sz="1600" spc="1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jednostek innych</a:t>
                      </a:r>
                      <a:r>
                        <a:rPr sz="1600" spc="-2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spc="15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RDLP</a:t>
                      </a:r>
                      <a:endParaRPr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0165" marB="0"/>
                </a:tc>
                <a:tc>
                  <a:txBody>
                    <a:bodyPr/>
                    <a:lstStyle/>
                    <a:p>
                      <a:pPr marR="50165" algn="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60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14,80</a:t>
                      </a:r>
                      <a:endParaRPr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0165" marB="0"/>
                </a:tc>
                <a:tc>
                  <a:txBody>
                    <a:bodyPr/>
                    <a:lstStyle/>
                    <a:p>
                      <a:pPr marR="50165" algn="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60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783,86</a:t>
                      </a:r>
                      <a:endParaRPr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0165" marB="0"/>
                </a:tc>
                <a:tc>
                  <a:txBody>
                    <a:bodyPr/>
                    <a:lstStyle/>
                    <a:p>
                      <a:pPr marR="48260" algn="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60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0165" marB="0"/>
                </a:tc>
                <a:extLst>
                  <a:ext uri="{0D108BD9-81ED-4DB2-BD59-A6C34878D82A}">
                    <a16:rowId xmlns:a16="http://schemas.microsoft.com/office/drawing/2014/main" val="527265651"/>
                  </a:ext>
                </a:extLst>
              </a:tr>
              <a:tr h="386990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sprzedaż na umowy do klientów krajowych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R="49530" algn="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600" spc="15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</a:t>
                      </a:r>
                      <a:r>
                        <a:rPr sz="1600" spc="-75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spc="1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933,58</a:t>
                      </a:r>
                      <a:endParaRPr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0165" marB="0"/>
                </a:tc>
                <a:tc>
                  <a:txBody>
                    <a:bodyPr/>
                    <a:lstStyle/>
                    <a:p>
                      <a:pPr marR="49530" algn="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600" spc="15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23 343</a:t>
                      </a:r>
                      <a:r>
                        <a:rPr sz="1600" spc="-85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spc="1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263,51</a:t>
                      </a:r>
                      <a:endParaRPr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0165" marB="0"/>
                </a:tc>
                <a:tc>
                  <a:txBody>
                    <a:bodyPr/>
                    <a:lstStyle/>
                    <a:p>
                      <a:pPr marR="48260" algn="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60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</a:t>
                      </a:r>
                      <a:endParaRPr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0165" marB="0"/>
                </a:tc>
                <a:extLst>
                  <a:ext uri="{0D108BD9-81ED-4DB2-BD59-A6C34878D82A}">
                    <a16:rowId xmlns:a16="http://schemas.microsoft.com/office/drawing/2014/main" val="1026764280"/>
                  </a:ext>
                </a:extLst>
              </a:tr>
              <a:tr h="386990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rozchód na deputaty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R="50165" algn="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60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31,99</a:t>
                      </a:r>
                      <a:endParaRPr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0165" marB="0"/>
                </a:tc>
                <a:tc>
                  <a:txBody>
                    <a:bodyPr/>
                    <a:lstStyle/>
                    <a:p>
                      <a:pPr marR="50165" algn="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600" spc="15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sz="1600" spc="-75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spc="1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834,99</a:t>
                      </a:r>
                      <a:endParaRPr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016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2530552"/>
                  </a:ext>
                </a:extLst>
              </a:tr>
              <a:tr h="386990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rozchód na własne potrzeby</a:t>
                      </a:r>
                      <a:endParaRPr lang="pl-PL" sz="16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R="50165" algn="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60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74,40</a:t>
                      </a:r>
                      <a:endParaRPr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0165" marB="0"/>
                </a:tc>
                <a:tc>
                  <a:txBody>
                    <a:bodyPr/>
                    <a:lstStyle/>
                    <a:p>
                      <a:pPr marR="50165" algn="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600" spc="15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sz="1600" spc="-75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spc="1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795,93</a:t>
                      </a:r>
                      <a:endParaRPr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016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784453343"/>
                  </a:ext>
                </a:extLst>
              </a:tr>
              <a:tr h="386990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sprzedaż detaliczna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R="50165" algn="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600" spc="15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sz="1600" spc="-75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spc="1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155,31</a:t>
                      </a:r>
                      <a:endParaRPr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0165" marB="0"/>
                </a:tc>
                <a:tc>
                  <a:txBody>
                    <a:bodyPr/>
                    <a:lstStyle/>
                    <a:p>
                      <a:pPr marR="49530" algn="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600" spc="15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1 268</a:t>
                      </a:r>
                      <a:r>
                        <a:rPr sz="1600" spc="-85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spc="1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533,24</a:t>
                      </a:r>
                      <a:endParaRPr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0165" marB="0"/>
                </a:tc>
                <a:tc>
                  <a:txBody>
                    <a:bodyPr/>
                    <a:lstStyle/>
                    <a:p>
                      <a:pPr marR="48260" algn="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600" spc="15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sz="1600" spc="-95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spc="15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256</a:t>
                      </a:r>
                      <a:endParaRPr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0165" marB="0"/>
                </a:tc>
                <a:extLst>
                  <a:ext uri="{0D108BD9-81ED-4DB2-BD59-A6C34878D82A}">
                    <a16:rowId xmlns:a16="http://schemas.microsoft.com/office/drawing/2014/main" val="2958354757"/>
                  </a:ext>
                </a:extLst>
              </a:tr>
            </a:tbl>
          </a:graphicData>
        </a:graphic>
      </p:graphicFrame>
      <p:sp>
        <p:nvSpPr>
          <p:cNvPr id="7" name="pole tekstowe 6">
            <a:extLst>
              <a:ext uri="{FF2B5EF4-FFF2-40B4-BE49-F238E27FC236}">
                <a16:creationId xmlns:a16="http://schemas.microsoft.com/office/drawing/2014/main" id="{A7B3F181-9328-4C48-83A2-B1E347B9CAB0}"/>
              </a:ext>
            </a:extLst>
          </p:cNvPr>
          <p:cNvSpPr txBox="1"/>
          <p:nvPr/>
        </p:nvSpPr>
        <p:spPr>
          <a:xfrm>
            <a:off x="1252699" y="4349316"/>
            <a:ext cx="100811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000" dirty="0"/>
              <a:t>W transporcie drewna znajduje zatrudnienie wiele film przewozowych.</a:t>
            </a:r>
          </a:p>
          <a:p>
            <a:pPr algn="just"/>
            <a:r>
              <a:rPr lang="pl-PL" sz="2000" dirty="0"/>
              <a:t>W trakcie prowadzenia naszej działalności korzystamy z usług różnych przedsiębiorstw, w tym         w szczególności współpracujemy z firmami geodezyjnymi, dostawcami materiałów biurowych      i marketingowych, sprzętu elektronicznego,  oraz przedstawicielami wielu innych branż.</a:t>
            </a:r>
          </a:p>
        </p:txBody>
      </p:sp>
    </p:spTree>
    <p:extLst>
      <p:ext uri="{BB962C8B-B14F-4D97-AF65-F5344CB8AC3E}">
        <p14:creationId xmlns:p14="http://schemas.microsoft.com/office/powerpoint/2010/main" val="23620819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214709" y="981522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Hodowla lasu</a:t>
            </a:r>
            <a:endParaRPr lang="pl-PL" sz="3152" dirty="0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3AEF6F1E-0A2D-4985-B7EB-29E23104AA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6669804"/>
              </p:ext>
            </p:extLst>
          </p:nvPr>
        </p:nvGraphicFramePr>
        <p:xfrm>
          <a:off x="1685032" y="1629594"/>
          <a:ext cx="8928991" cy="1393314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1751557">
                  <a:extLst>
                    <a:ext uri="{9D8B030D-6E8A-4147-A177-3AD203B41FA5}">
                      <a16:colId xmlns:a16="http://schemas.microsoft.com/office/drawing/2014/main" val="3734907009"/>
                    </a:ext>
                  </a:extLst>
                </a:gridCol>
                <a:gridCol w="1344786">
                  <a:extLst>
                    <a:ext uri="{9D8B030D-6E8A-4147-A177-3AD203B41FA5}">
                      <a16:colId xmlns:a16="http://schemas.microsoft.com/office/drawing/2014/main" val="219528636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325745263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1421535214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3956685894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4085326706"/>
                    </a:ext>
                  </a:extLst>
                </a:gridCol>
              </a:tblGrid>
              <a:tr h="530391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effectLst/>
                        </a:rPr>
                        <a:t>HODOWLA LASU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7238" marR="7238" marT="7238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</a:rPr>
                        <a:t>Odnowienia [ha]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7238" marR="7238" marT="7238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</a:rPr>
                        <a:t>Pielęgnowanie upraw [ha]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7238" marR="7238" marT="7238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</a:rPr>
                        <a:t>Czyszczenia [ha]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7238" marR="7238" marT="7238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800" b="1" u="none" strike="noStrike" dirty="0">
                          <a:effectLst/>
                        </a:rPr>
                        <a:t>Trzebieże [ha]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7238" marR="7238" marT="7238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effectLst/>
                        </a:rPr>
                        <a:t>Zalesienia [ha]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7238" marR="7238" marT="7238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4139024"/>
                  </a:ext>
                </a:extLst>
              </a:tr>
              <a:tr h="237054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effectLst/>
                        </a:rPr>
                        <a:t>Nadleśnictwo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7238" marR="7238" marT="72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u="none" strike="noStrike" dirty="0">
                          <a:effectLst/>
                        </a:rPr>
                        <a:t>108,53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7238" marR="7238" marT="72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b="0" i="0" u="none" strike="noStrike" dirty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448,40</a:t>
                      </a:r>
                    </a:p>
                  </a:txBody>
                  <a:tcPr marL="7238" marR="7238" marT="72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u="none" strike="noStrike" dirty="0">
                          <a:effectLst/>
                        </a:rPr>
                        <a:t> 233,83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7238" marR="7238" marT="72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u="none" strike="noStrike" dirty="0">
                          <a:effectLst/>
                        </a:rPr>
                        <a:t> 1 318,01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7238" marR="7238" marT="72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800" u="none" strike="noStrike" dirty="0">
                          <a:effectLst/>
                        </a:rPr>
                        <a:t> 3,58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7238" marR="7238" marT="7238" marB="0" anchor="b"/>
                </a:tc>
                <a:extLst>
                  <a:ext uri="{0D108BD9-81ED-4DB2-BD59-A6C34878D82A}">
                    <a16:rowId xmlns:a16="http://schemas.microsoft.com/office/drawing/2014/main" val="2042082664"/>
                  </a:ext>
                </a:extLst>
              </a:tr>
              <a:tr h="237054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solidFill>
                            <a:srgbClr val="333333"/>
                          </a:solidFill>
                          <a:effectLst/>
                        </a:rPr>
                        <a:t>w tym na terenie Gminy Bełchatów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7238" marR="7238" marT="7238" marB="0" anchor="b"/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6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7,20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6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97,60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6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47,56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6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248,77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tc>
                  <a:txBody>
                    <a:bodyPr/>
                    <a:lstStyle/>
                    <a:p>
                      <a:pPr marR="52705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6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1,07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extLst>
                  <a:ext uri="{0D108BD9-81ED-4DB2-BD59-A6C34878D82A}">
                    <a16:rowId xmlns:a16="http://schemas.microsoft.com/office/drawing/2014/main" val="2814323497"/>
                  </a:ext>
                </a:extLst>
              </a:tr>
            </a:tbl>
          </a:graphicData>
        </a:graphic>
      </p:graphicFrame>
      <p:pic>
        <p:nvPicPr>
          <p:cNvPr id="7" name="Obraz 6">
            <a:extLst>
              <a:ext uri="{FF2B5EF4-FFF2-40B4-BE49-F238E27FC236}">
                <a16:creationId xmlns:a16="http://schemas.microsoft.com/office/drawing/2014/main" id="{7E0D3C99-8EA2-49A5-9108-C24BAE195B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312" y="3022908"/>
            <a:ext cx="4536504" cy="3397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83800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321072" y="919121"/>
            <a:ext cx="9581606" cy="415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102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Ochrona przyrody</a:t>
            </a:r>
            <a:endParaRPr lang="pl-PL" sz="3152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2283FCDA-EE0F-44FC-8D50-3A40037D8C77}"/>
              </a:ext>
            </a:extLst>
          </p:cNvPr>
          <p:cNvSpPr txBox="1"/>
          <p:nvPr/>
        </p:nvSpPr>
        <p:spPr>
          <a:xfrm>
            <a:off x="1352872" y="1448886"/>
            <a:ext cx="9865096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2600" dirty="0">
                <a:effectLst/>
                <a:ea typeface="Times New Roman" panose="02020603050405020304" pitchFamily="18" charset="0"/>
              </a:rPr>
              <a:t>Program restytucji cisa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2600" dirty="0">
                <a:ea typeface="Times New Roman" panose="02020603050405020304" pitchFamily="18" charset="0"/>
              </a:rPr>
              <a:t>Regionalny program ochrony goździka sinego o</a:t>
            </a:r>
            <a:r>
              <a:rPr lang="pl-PL" sz="2600" dirty="0">
                <a:effectLst/>
                <a:ea typeface="Times New Roman" panose="02020603050405020304" pitchFamily="18" charset="0"/>
              </a:rPr>
              <a:t>raz  piaskowca trawiastego</a:t>
            </a:r>
            <a:endParaRPr lang="pl-PL" sz="26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2600" dirty="0">
                <a:effectLst/>
                <a:ea typeface="Times New Roman" panose="02020603050405020304" pitchFamily="18" charset="0"/>
              </a:rPr>
              <a:t>Program restytucji żółwia błotnego </a:t>
            </a:r>
            <a:endParaRPr lang="pl-PL" sz="26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2600" dirty="0">
                <a:effectLst/>
                <a:ea typeface="Times New Roman" panose="02020603050405020304" pitchFamily="18" charset="0"/>
              </a:rPr>
              <a:t>Program bociany online</a:t>
            </a:r>
            <a:endParaRPr lang="pl-PL" sz="26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2600" dirty="0">
                <a:effectLst/>
                <a:ea typeface="Times New Roman" panose="02020603050405020304" pitchFamily="18" charset="0"/>
              </a:rPr>
              <a:t>Program zakładania </a:t>
            </a:r>
            <a:r>
              <a:rPr lang="pl-PL" sz="2600" dirty="0" err="1">
                <a:effectLst/>
                <a:ea typeface="Times New Roman" panose="02020603050405020304" pitchFamily="18" charset="0"/>
              </a:rPr>
              <a:t>metaplantacji</a:t>
            </a:r>
            <a:r>
              <a:rPr lang="pl-PL" sz="2600" dirty="0">
                <a:effectLst/>
                <a:ea typeface="Times New Roman" panose="02020603050405020304" pitchFamily="18" charset="0"/>
              </a:rPr>
              <a:t> bagna zwyczajnego (2021, 2022) </a:t>
            </a:r>
            <a:endParaRPr lang="pl-PL" sz="26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l-PL" sz="2600" dirty="0">
                <a:effectLst/>
                <a:ea typeface="Times New Roman" panose="02020603050405020304" pitchFamily="18" charset="0"/>
              </a:rPr>
              <a:t>Program zakładania </a:t>
            </a:r>
            <a:r>
              <a:rPr lang="pl-PL" sz="2600" dirty="0" err="1">
                <a:effectLst/>
                <a:ea typeface="Times New Roman" panose="02020603050405020304" pitchFamily="18" charset="0"/>
              </a:rPr>
              <a:t>metaplantacji</a:t>
            </a:r>
            <a:r>
              <a:rPr lang="pl-PL" sz="2600" dirty="0">
                <a:effectLst/>
                <a:ea typeface="Times New Roman" panose="02020603050405020304" pitchFamily="18" charset="0"/>
              </a:rPr>
              <a:t> liczydła górskiego (2017)</a:t>
            </a:r>
            <a:endParaRPr lang="pl-PL" sz="2600" dirty="0">
              <a:effectLst/>
              <a:ea typeface="Calibri" panose="020F050202020403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2ECBCD5-8C99-4D7B-9A09-6516C43E7A84}"/>
              </a:ext>
            </a:extLst>
          </p:cNvPr>
          <p:cNvSpPr txBox="1"/>
          <p:nvPr/>
        </p:nvSpPr>
        <p:spPr>
          <a:xfrm>
            <a:off x="1386019" y="4949037"/>
            <a:ext cx="9587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Na terenach chronionych nie wykonywaliśmy żadnych zadań gospodarczych.</a:t>
            </a:r>
          </a:p>
        </p:txBody>
      </p:sp>
    </p:spTree>
    <p:extLst>
      <p:ext uri="{BB962C8B-B14F-4D97-AF65-F5344CB8AC3E}">
        <p14:creationId xmlns:p14="http://schemas.microsoft.com/office/powerpoint/2010/main" val="26392381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324992" y="982970"/>
            <a:ext cx="10335419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800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Gospodarowanie gruntami</a:t>
            </a:r>
          </a:p>
          <a:p>
            <a:endParaRPr lang="pl-PL" dirty="0"/>
          </a:p>
          <a:p>
            <a:pPr algn="just"/>
            <a:r>
              <a:rPr lang="pl-PL" sz="2600" dirty="0"/>
              <a:t>W 2025 r. Nadleśnictwo Bełchatów nabyło 59,03 ha gruntów za kwotę 2.420.810,00 zł, a także przejęło 4,0362 ha gruntów po byłym PFZ (art. 4 i 74 Ustawy o Lasach)</a:t>
            </a:r>
          </a:p>
          <a:p>
            <a:pPr algn="just"/>
            <a:r>
              <a:rPr lang="pl-PL" sz="2600" dirty="0"/>
              <a:t>W dalszym ciągu zainteresowani jesteśmy nabywaniem gruntów leśnych oraz przeznaczonych do zalesienia. Szczegółowe informacje o nabywaniu gruntów można znaleźć na naszej </a:t>
            </a:r>
            <a:r>
              <a:rPr lang="pl-PL" sz="2600" dirty="0">
                <a:hlinkClick r:id="rId3"/>
              </a:rPr>
              <a:t>stronie internetowej</a:t>
            </a:r>
            <a:r>
              <a:rPr lang="pl-PL" sz="2600" dirty="0"/>
              <a:t>.</a:t>
            </a:r>
          </a:p>
          <a:p>
            <a:pPr algn="just"/>
            <a:endParaRPr lang="pl-PL" sz="2600" dirty="0"/>
          </a:p>
          <a:p>
            <a:pPr algn="just"/>
            <a:r>
              <a:rPr lang="pl-PL" sz="2600" dirty="0"/>
              <a:t>W trybie Ustawy z dnia 10 kwietnia 2003 r. o szczególnych zasadach przygotowania i realizacji inwestycji w zakresie dróg publicznych Nadleśnictwo przekazało grunty o łącznej pow. 0,9221 ha.</a:t>
            </a:r>
          </a:p>
        </p:txBody>
      </p:sp>
    </p:spTree>
    <p:extLst>
      <p:ext uri="{BB962C8B-B14F-4D97-AF65-F5344CB8AC3E}">
        <p14:creationId xmlns:p14="http://schemas.microsoft.com/office/powerpoint/2010/main" val="6125518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275883" y="1008926"/>
            <a:ext cx="10206351" cy="941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Działania na rzecz społeczności lokalnych</a:t>
            </a:r>
            <a:endParaRPr lang="pl-PL" sz="3152" dirty="0"/>
          </a:p>
          <a:p>
            <a:endParaRPr lang="pl-PL" sz="3152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69BA229-C8C2-4CC3-A8CF-1DD181C0F0C1}"/>
              </a:ext>
            </a:extLst>
          </p:cNvPr>
          <p:cNvSpPr txBox="1"/>
          <p:nvPr/>
        </p:nvSpPr>
        <p:spPr>
          <a:xfrm>
            <a:off x="1249289" y="1618268"/>
            <a:ext cx="983689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latin typeface="Aptos"/>
                <a:ea typeface="Calibri" panose="020F0502020204030204" pitchFamily="34" charset="0"/>
              </a:rPr>
              <a:t>spotkania z leśnikiem w szkołach i punktach edukacyjnych Nadleśnictwa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latin typeface="Aptos"/>
                <a:ea typeface="Calibri" panose="020F0502020204030204" pitchFamily="34" charset="0"/>
              </a:rPr>
              <a:t>Piknik Rodzinny „Czas w las” 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latin typeface="Aptos"/>
                <a:ea typeface="Calibri" panose="020F0502020204030204" pitchFamily="34" charset="0"/>
              </a:rPr>
              <a:t>konkurs „Mój las” 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latin typeface="Aptos"/>
                <a:ea typeface="Calibri" panose="020F0502020204030204" pitchFamily="34" charset="0"/>
              </a:rPr>
              <a:t>organizacja pojedynczych wydarzeń edukacyjnych np. Grzybowe LOVE, Noc nietoperzy, Noc ciem,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latin typeface="Aptos"/>
                <a:ea typeface="Calibri" panose="020F0502020204030204" pitchFamily="34" charset="0"/>
              </a:rPr>
              <a:t>sadzenia lasu ze szkołami, samorządami,</a:t>
            </a:r>
          </a:p>
          <a:p>
            <a:r>
              <a:rPr lang="pl-PL" sz="2400" dirty="0">
                <a:latin typeface="Aptos"/>
                <a:ea typeface="Calibri" panose="020F0502020204030204" pitchFamily="34" charset="0"/>
              </a:rPr>
              <a:t> oraz jesienna edycja „Nadleśnictwo </a:t>
            </a:r>
          </a:p>
          <a:p>
            <a:r>
              <a:rPr lang="pl-PL" sz="2400" dirty="0">
                <a:latin typeface="Aptos"/>
                <a:ea typeface="Calibri" panose="020F0502020204030204" pitchFamily="34" charset="0"/>
              </a:rPr>
              <a:t>Bełchatów sadzi miododajne – dla pszczół,</a:t>
            </a:r>
          </a:p>
          <a:p>
            <a:r>
              <a:rPr lang="pl-PL" sz="2400" dirty="0">
                <a:latin typeface="Aptos"/>
                <a:ea typeface="Calibri" panose="020F0502020204030204" pitchFamily="34" charset="0"/>
              </a:rPr>
              <a:t>dla lasów, dla ludzi”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latin typeface="Aptos"/>
                <a:ea typeface="Calibri" panose="020F0502020204030204" pitchFamily="34" charset="0"/>
              </a:rPr>
              <a:t>udział w akcji „Drzewko za makulaturę”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latin typeface="Aptos"/>
                <a:ea typeface="Calibri" panose="020F0502020204030204" pitchFamily="34" charset="0"/>
              </a:rPr>
              <a:t>udział w akcji „Las od podszewki”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2325764-DE05-498D-9886-FD7DFF9682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616" y="3717826"/>
            <a:ext cx="4375191" cy="2911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3522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FEA84-CCC0-DCE8-B88E-30C1DA470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4CBEF7C4-D8C1-6E70-332F-1E50BFCA2AAF}"/>
              </a:ext>
            </a:extLst>
          </p:cNvPr>
          <p:cNvSpPr txBox="1"/>
          <p:nvPr/>
        </p:nvSpPr>
        <p:spPr>
          <a:xfrm>
            <a:off x="1378108" y="1159742"/>
            <a:ext cx="9581606" cy="900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525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Część I</a:t>
            </a:r>
            <a:endParaRPr lang="pl-PL" sz="5254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7192761-5C25-6B8C-F852-72BDB69E1321}"/>
              </a:ext>
            </a:extLst>
          </p:cNvPr>
          <p:cNvSpPr txBox="1"/>
          <p:nvPr/>
        </p:nvSpPr>
        <p:spPr>
          <a:xfrm>
            <a:off x="1378108" y="4442030"/>
            <a:ext cx="9581606" cy="1305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O nadleśnictwie</a:t>
            </a:r>
          </a:p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endParaRPr lang="pl-PL" sz="3152" dirty="0"/>
          </a:p>
        </p:txBody>
      </p:sp>
    </p:spTree>
    <p:extLst>
      <p:ext uri="{BB962C8B-B14F-4D97-AF65-F5344CB8AC3E}">
        <p14:creationId xmlns:p14="http://schemas.microsoft.com/office/powerpoint/2010/main" val="41311814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281630" y="1053530"/>
            <a:ext cx="10206351" cy="941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Działania na rzecz społeczności lokalnych</a:t>
            </a:r>
            <a:endParaRPr lang="pl-PL" sz="3152" dirty="0"/>
          </a:p>
          <a:p>
            <a:endParaRPr lang="pl-PL" sz="3152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69BA229-C8C2-4CC3-A8CF-1DD181C0F0C1}"/>
              </a:ext>
            </a:extLst>
          </p:cNvPr>
          <p:cNvSpPr txBox="1"/>
          <p:nvPr/>
        </p:nvSpPr>
        <p:spPr>
          <a:xfrm>
            <a:off x="1307098" y="1524140"/>
            <a:ext cx="983689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Aptos"/>
                <a:ea typeface="Calibri" panose="020F0502020204030204" pitchFamily="34" charset="0"/>
              </a:rPr>
              <a:t>współor</a:t>
            </a:r>
            <a:r>
              <a:rPr lang="pl-PL" sz="2000" dirty="0">
                <a:latin typeface="Aptos"/>
                <a:ea typeface="Calibri" panose="020F0502020204030204" pitchFamily="34" charset="0"/>
              </a:rPr>
              <a:t>ganizujemy i chętnie uczestniczymy w różnorodnych wydarzeniach promujących leśnictwo, ochronę środowiska, aktywny wypoczynek na świeżym powietrzu,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000" dirty="0">
                <a:latin typeface="Aptos"/>
                <a:ea typeface="Calibri" panose="020F0502020204030204" pitchFamily="34" charset="0"/>
              </a:rPr>
              <a:t>wspieramy działalność edukacyjną placówek szkolnych i przedszkolnych - udzielamy patronatu nad konkursami ekologicznymi, udzielamy wsparcia w postaci drobnych nagród, gadżetów; 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Aptos"/>
                <a:ea typeface="Calibri" panose="020F0502020204030204" pitchFamily="34" charset="0"/>
              </a:rPr>
              <a:t>współpracujemy z lokalnymi instytucjami i stowarzyszeniami, np. harcerzami, Rejonowym Kołem Pszczelarzy w Bełchatowie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000" dirty="0">
                <a:latin typeface="Aptos"/>
                <a:ea typeface="Calibri" panose="020F0502020204030204" pitchFamily="34" charset="0"/>
              </a:rPr>
              <a:t>udostępniamy teren i obejmujemy patronatem zawody organizowane przez </a:t>
            </a:r>
            <a:r>
              <a:rPr lang="pl-PL" sz="2000" dirty="0">
                <a:effectLst/>
                <a:latin typeface="Aptos"/>
                <a:ea typeface="Calibri" panose="020F0502020204030204" pitchFamily="34" charset="0"/>
              </a:rPr>
              <a:t>lokalne kluby/stowarzyszenia sportowe i </a:t>
            </a:r>
            <a:r>
              <a:rPr lang="pl-PL" sz="2000" dirty="0">
                <a:latin typeface="Aptos"/>
                <a:ea typeface="Calibri" panose="020F0502020204030204" pitchFamily="34" charset="0"/>
              </a:rPr>
              <a:t>samorządy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000" dirty="0">
              <a:effectLst/>
              <a:latin typeface="Aptos"/>
              <a:ea typeface="Calibri" panose="020F0502020204030204" pitchFamily="34" charset="0"/>
            </a:endParaRPr>
          </a:p>
          <a:p>
            <a:r>
              <a:rPr lang="pl-PL" sz="2000" dirty="0">
                <a:effectLst/>
                <a:latin typeface="Aptos"/>
                <a:ea typeface="Calibri" panose="020F0502020204030204" pitchFamily="34" charset="0"/>
              </a:rPr>
              <a:t>W celu nawiązania współpracy zachęcamy do kontaktu.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79F15E8-6F37-4520-B3A6-5FC51B7B4B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407" y="4245629"/>
            <a:ext cx="3920939" cy="2613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37800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214709" y="911674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Finanse</a:t>
            </a:r>
            <a:endParaRPr lang="pl-PL" sz="3152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CD95270F-6ABA-4570-90C7-21D166E267D2}"/>
              </a:ext>
            </a:extLst>
          </p:cNvPr>
          <p:cNvSpPr txBox="1"/>
          <p:nvPr/>
        </p:nvSpPr>
        <p:spPr>
          <a:xfrm>
            <a:off x="1324992" y="1512923"/>
            <a:ext cx="9581606" cy="1769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88"/>
              </a:spcAft>
            </a:pPr>
            <a:r>
              <a:rPr lang="pl-PL" sz="2102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wykorzystanie środków funduszu leśnego: 4.018,15 zł (program restytucji cisa)</a:t>
            </a:r>
          </a:p>
          <a:p>
            <a:pPr>
              <a:lnSpc>
                <a:spcPct val="107000"/>
              </a:lnSpc>
              <a:spcAft>
                <a:spcPts val="788"/>
              </a:spcAft>
            </a:pPr>
            <a:r>
              <a:rPr lang="pl-PL" sz="2102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dopłaty bezpośrednie ARiMR: 25.271,62 zł</a:t>
            </a:r>
          </a:p>
          <a:p>
            <a:pPr>
              <a:lnSpc>
                <a:spcPct val="107000"/>
              </a:lnSpc>
              <a:spcAft>
                <a:spcPts val="788"/>
              </a:spcAft>
            </a:pPr>
            <a:r>
              <a:rPr lang="pl-PL" sz="2102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pl-PL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VAT –</a:t>
            </a:r>
            <a:r>
              <a:rPr lang="pl-PL" sz="21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1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5.368.211,00zł</a:t>
            </a:r>
          </a:p>
          <a:p>
            <a:pPr>
              <a:lnSpc>
                <a:spcPct val="107000"/>
              </a:lnSpc>
              <a:spcAft>
                <a:spcPts val="788"/>
              </a:spcAft>
            </a:pPr>
            <a:r>
              <a:rPr lang="pl-PL" sz="2102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pl-PL" sz="2102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podatki i opłaty lokalne:</a:t>
            </a:r>
            <a:endParaRPr lang="pl-PL" sz="2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763899E0-0C63-43C7-89CF-D85CFB4F38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2133079"/>
              </p:ext>
            </p:extLst>
          </p:nvPr>
        </p:nvGraphicFramePr>
        <p:xfrm>
          <a:off x="2081076" y="3577399"/>
          <a:ext cx="7848872" cy="2012635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4173092">
                  <a:extLst>
                    <a:ext uri="{9D8B030D-6E8A-4147-A177-3AD203B41FA5}">
                      <a16:colId xmlns:a16="http://schemas.microsoft.com/office/drawing/2014/main" val="3621189221"/>
                    </a:ext>
                  </a:extLst>
                </a:gridCol>
                <a:gridCol w="1765297">
                  <a:extLst>
                    <a:ext uri="{9D8B030D-6E8A-4147-A177-3AD203B41FA5}">
                      <a16:colId xmlns:a16="http://schemas.microsoft.com/office/drawing/2014/main" val="2194484837"/>
                    </a:ext>
                  </a:extLst>
                </a:gridCol>
                <a:gridCol w="1910483">
                  <a:extLst>
                    <a:ext uri="{9D8B030D-6E8A-4147-A177-3AD203B41FA5}">
                      <a16:colId xmlns:a16="http://schemas.microsoft.com/office/drawing/2014/main" val="1532802716"/>
                    </a:ext>
                  </a:extLst>
                </a:gridCol>
              </a:tblGrid>
              <a:tr h="488687">
                <a:tc>
                  <a:txBody>
                    <a:bodyPr/>
                    <a:lstStyle/>
                    <a:p>
                      <a:pPr algn="l" fontAlgn="b"/>
                      <a:r>
                        <a:rPr lang="pl-PL" sz="2000" b="1" u="none" strike="noStrike" dirty="0">
                          <a:solidFill>
                            <a:srgbClr val="333333"/>
                          </a:solidFill>
                          <a:effectLst/>
                          <a:latin typeface="+mj-lt"/>
                        </a:rPr>
                        <a:t>Rodzaj podatku</a:t>
                      </a:r>
                      <a:endParaRPr lang="pl-PL" sz="2000" b="1" i="0" u="none" strike="noStrike" dirty="0">
                        <a:solidFill>
                          <a:srgbClr val="333333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2000" b="1" u="none" strike="noStrike" dirty="0">
                          <a:solidFill>
                            <a:srgbClr val="333333"/>
                          </a:solidFill>
                          <a:effectLst/>
                          <a:latin typeface="+mj-lt"/>
                        </a:rPr>
                        <a:t>Wartość [zł]</a:t>
                      </a:r>
                      <a:endParaRPr lang="pl-PL" sz="2000" b="1" i="0" u="none" strike="noStrike" dirty="0">
                        <a:solidFill>
                          <a:srgbClr val="333333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2000" b="1" i="0" u="none" strike="noStrike" dirty="0">
                          <a:solidFill>
                            <a:srgbClr val="333333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w tym do Gminy Bełchatów</a:t>
                      </a:r>
                    </a:p>
                  </a:txBody>
                  <a:tcPr marL="7620" marR="7620" marT="7620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039694"/>
                  </a:ext>
                </a:extLst>
              </a:tr>
              <a:tr h="488687">
                <a:tc>
                  <a:txBody>
                    <a:bodyPr/>
                    <a:lstStyle/>
                    <a:p>
                      <a:pPr algn="l" fontAlgn="b"/>
                      <a:r>
                        <a:rPr lang="pl-PL" sz="2000" u="none" strike="noStrike" dirty="0">
                          <a:effectLst/>
                          <a:latin typeface="+mj-lt"/>
                        </a:rPr>
                        <a:t>Podatek leśny</a:t>
                      </a:r>
                      <a:endParaRPr lang="pl-PL" sz="2000" b="0" i="0" u="none" strike="noStrike" dirty="0">
                        <a:solidFill>
                          <a:srgbClr val="333333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2000" u="none" strike="noStrike" dirty="0">
                          <a:effectLst/>
                          <a:latin typeface="+mj-lt"/>
                        </a:rPr>
                        <a:t>676 842</a:t>
                      </a:r>
                      <a:endParaRPr lang="pl-PL" sz="2000" b="0" i="0" u="none" strike="noStrike" dirty="0">
                        <a:solidFill>
                          <a:srgbClr val="333333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r" defTabSz="12074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spc="-5" dirty="0">
                          <a:solidFill>
                            <a:srgbClr val="333333"/>
                          </a:solidFill>
                          <a:latin typeface="+mj-lt"/>
                          <a:cs typeface="Arial"/>
                        </a:rPr>
                        <a:t>161</a:t>
                      </a:r>
                      <a:r>
                        <a:rPr lang="pl-PL" sz="2000" spc="-60" dirty="0">
                          <a:solidFill>
                            <a:srgbClr val="333333"/>
                          </a:solidFill>
                          <a:latin typeface="+mj-lt"/>
                          <a:cs typeface="Arial"/>
                        </a:rPr>
                        <a:t> </a:t>
                      </a:r>
                      <a:r>
                        <a:rPr lang="pl-PL" sz="2000" spc="-5" dirty="0">
                          <a:solidFill>
                            <a:srgbClr val="333333"/>
                          </a:solidFill>
                          <a:latin typeface="+mj-lt"/>
                          <a:cs typeface="Arial"/>
                        </a:rPr>
                        <a:t>262,00</a:t>
                      </a:r>
                      <a:endParaRPr lang="pl-PL" sz="2000" dirty="0">
                        <a:latin typeface="+mj-lt"/>
                        <a:cs typeface="Arial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92668483"/>
                  </a:ext>
                </a:extLst>
              </a:tr>
              <a:tr h="488687">
                <a:tc>
                  <a:txBody>
                    <a:bodyPr/>
                    <a:lstStyle/>
                    <a:p>
                      <a:pPr algn="l" fontAlgn="b"/>
                      <a:r>
                        <a:rPr lang="pl-PL" sz="2000" u="none" strike="noStrike" dirty="0">
                          <a:effectLst/>
                          <a:latin typeface="+mj-lt"/>
                        </a:rPr>
                        <a:t>Podatek od nieruchomości</a:t>
                      </a:r>
                      <a:endParaRPr lang="pl-PL" sz="2000" b="1" i="0" u="none" strike="noStrike" dirty="0">
                        <a:solidFill>
                          <a:srgbClr val="333333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2000" u="none" strike="noStrike" dirty="0">
                          <a:effectLst/>
                          <a:latin typeface="+mj-lt"/>
                        </a:rPr>
                        <a:t>13 518</a:t>
                      </a:r>
                      <a:endParaRPr lang="pl-PL" sz="2000" b="1" i="0" u="none" strike="noStrike" dirty="0">
                        <a:solidFill>
                          <a:srgbClr val="333333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r" defTabSz="12074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spc="-5" dirty="0">
                          <a:solidFill>
                            <a:srgbClr val="333333"/>
                          </a:solidFill>
                          <a:latin typeface="+mj-lt"/>
                          <a:cs typeface="Arial"/>
                        </a:rPr>
                        <a:t>1</a:t>
                      </a:r>
                      <a:r>
                        <a:rPr lang="pl-PL" sz="2000" spc="-70" dirty="0">
                          <a:solidFill>
                            <a:srgbClr val="333333"/>
                          </a:solidFill>
                          <a:latin typeface="+mj-lt"/>
                          <a:cs typeface="Arial"/>
                        </a:rPr>
                        <a:t> </a:t>
                      </a:r>
                      <a:r>
                        <a:rPr lang="pl-PL" sz="2000" spc="-5" dirty="0">
                          <a:solidFill>
                            <a:srgbClr val="333333"/>
                          </a:solidFill>
                          <a:latin typeface="+mj-lt"/>
                          <a:cs typeface="Arial"/>
                        </a:rPr>
                        <a:t>071,00</a:t>
                      </a:r>
                      <a:endParaRPr lang="pl-PL" sz="2000" dirty="0">
                        <a:latin typeface="+mj-lt"/>
                        <a:cs typeface="Arial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772854521"/>
                  </a:ext>
                </a:extLst>
              </a:tr>
              <a:tr h="418041">
                <a:tc>
                  <a:txBody>
                    <a:bodyPr/>
                    <a:lstStyle/>
                    <a:p>
                      <a:pPr algn="l" fontAlgn="b"/>
                      <a:r>
                        <a:rPr lang="pl-PL" sz="2000" u="none" strike="noStrike" dirty="0">
                          <a:effectLst/>
                          <a:latin typeface="+mj-lt"/>
                        </a:rPr>
                        <a:t>Podatek rolny</a:t>
                      </a:r>
                      <a:endParaRPr lang="pl-PL" sz="2000" b="0" i="0" u="none" strike="noStrike" dirty="0">
                        <a:solidFill>
                          <a:srgbClr val="333333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2000" u="none" strike="noStrike" dirty="0">
                          <a:effectLst/>
                          <a:latin typeface="+mj-lt"/>
                        </a:rPr>
                        <a:t>773</a:t>
                      </a:r>
                      <a:endParaRPr lang="pl-PL" sz="2000" b="1" i="0" u="none" strike="noStrike" dirty="0">
                        <a:solidFill>
                          <a:srgbClr val="333333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2000" b="0" i="0" u="none" strike="noStrike" dirty="0">
                          <a:solidFill>
                            <a:srgbClr val="333333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91087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443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324992" y="895931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Zagrożenia i przeciwdziałanie zagrożeniom</a:t>
            </a:r>
            <a:endParaRPr lang="pl-PL" sz="3152" dirty="0"/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4643C862-5A8B-4FB0-ADCA-BBEFFC3240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9112501"/>
              </p:ext>
            </p:extLst>
          </p:nvPr>
        </p:nvGraphicFramePr>
        <p:xfrm>
          <a:off x="1469008" y="1456508"/>
          <a:ext cx="5472608" cy="1685254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3168352">
                  <a:extLst>
                    <a:ext uri="{9D8B030D-6E8A-4147-A177-3AD203B41FA5}">
                      <a16:colId xmlns:a16="http://schemas.microsoft.com/office/drawing/2014/main" val="1758874186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4010256710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RODZAJ ZAGROŻENIA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POWIERZCHNIA [HA]*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8133072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0" u="none" strike="noStrike" dirty="0">
                          <a:effectLst/>
                        </a:rPr>
                        <a:t>JEMIOŁA NA SOŚNIE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1187,96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425845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0" u="none" strike="noStrike" dirty="0">
                          <a:effectLst/>
                        </a:rPr>
                        <a:t>ZWIERZYNA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238,75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58156589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0" u="none" strike="noStrike" dirty="0">
                          <a:effectLst/>
                        </a:rPr>
                        <a:t>HUBA KORZENI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6,36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44377319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0" u="none" strike="noStrike" dirty="0">
                          <a:effectLst/>
                        </a:rPr>
                        <a:t>ZAMIERANIE DĘBÓW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46,46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592055"/>
                  </a:ext>
                </a:extLst>
              </a:tr>
              <a:tr h="306034"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 dirty="0">
                          <a:effectLst/>
                        </a:rPr>
                        <a:t>KORNIK OSTROZĘBNY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6022179"/>
                  </a:ext>
                </a:extLst>
              </a:tr>
            </a:tbl>
          </a:graphicData>
        </a:graphic>
      </p:graphicFrame>
      <p:pic>
        <p:nvPicPr>
          <p:cNvPr id="6" name="Obraz 5">
            <a:extLst>
              <a:ext uri="{FF2B5EF4-FFF2-40B4-BE49-F238E27FC236}">
                <a16:creationId xmlns:a16="http://schemas.microsoft.com/office/drawing/2014/main" id="{324BF34E-F333-4E7B-9545-A62EDBE5F1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907" y="1340618"/>
            <a:ext cx="2585933" cy="4900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ymbol zastępczy zawartości 4">
            <a:extLst>
              <a:ext uri="{FF2B5EF4-FFF2-40B4-BE49-F238E27FC236}">
                <a16:creationId xmlns:a16="http://schemas.microsoft.com/office/drawing/2014/main" id="{A4EF519A-D71A-40E3-B271-A87A531F4F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887" y="3418739"/>
            <a:ext cx="4821587" cy="2770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BD89257-E296-4345-8DA2-331115F08E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623" y="1353160"/>
            <a:ext cx="2452845" cy="3270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0AE8399F-3FCF-4885-AD88-EBBD08A497D3}"/>
              </a:ext>
            </a:extLst>
          </p:cNvPr>
          <p:cNvSpPr txBox="1"/>
          <p:nvPr/>
        </p:nvSpPr>
        <p:spPr>
          <a:xfrm>
            <a:off x="1324992" y="3100116"/>
            <a:ext cx="13436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/>
              <a:t>* wartości przybliżone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177AAD16-7666-413D-BDBA-E3430C715D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910" y="4906532"/>
            <a:ext cx="2393603" cy="1346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20313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324992" y="895931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Zagrożenia i przeciwdziałanie zagrożeniom</a:t>
            </a:r>
            <a:endParaRPr lang="pl-PL" sz="3152" dirty="0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855A5EDE-1252-4179-94DA-01015A250A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1184527"/>
              </p:ext>
            </p:extLst>
          </p:nvPr>
        </p:nvGraphicFramePr>
        <p:xfrm>
          <a:off x="1296302" y="1557586"/>
          <a:ext cx="8021578" cy="1296144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3394297">
                  <a:extLst>
                    <a:ext uri="{9D8B030D-6E8A-4147-A177-3AD203B41FA5}">
                      <a16:colId xmlns:a16="http://schemas.microsoft.com/office/drawing/2014/main" val="4148942372"/>
                    </a:ext>
                  </a:extLst>
                </a:gridCol>
                <a:gridCol w="1890977">
                  <a:extLst>
                    <a:ext uri="{9D8B030D-6E8A-4147-A177-3AD203B41FA5}">
                      <a16:colId xmlns:a16="http://schemas.microsoft.com/office/drawing/2014/main" val="3645275351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3402876709"/>
                    </a:ext>
                  </a:extLst>
                </a:gridCol>
              </a:tblGrid>
              <a:tr h="529393">
                <a:tc>
                  <a:txBody>
                    <a:bodyPr/>
                    <a:lstStyle/>
                    <a:p>
                      <a:pPr algn="l" fontAlgn="b"/>
                      <a:endParaRPr lang="pl-PL" sz="18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18" marR="7518" marT="7518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effectLst/>
                        </a:rPr>
                        <a:t>Rębnie sanitarne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18" marR="7518" marT="7518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effectLst/>
                        </a:rPr>
                        <a:t>Pozyskanie przygodne [M3]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18" marR="7518" marT="7518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912444"/>
                  </a:ext>
                </a:extLst>
              </a:tr>
              <a:tr h="460749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u="none" strike="noStrike" dirty="0">
                          <a:effectLst/>
                        </a:rPr>
                        <a:t>Dla Nadleśnictwa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18" marR="7518" marT="75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7518" marR="7518" marT="75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u="none" strike="noStrike" dirty="0">
                          <a:effectLst/>
                        </a:rPr>
                        <a:t>3 445,96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18" marR="7518" marT="7518" marB="0" anchor="b"/>
                </a:tc>
                <a:extLst>
                  <a:ext uri="{0D108BD9-81ED-4DB2-BD59-A6C34878D82A}">
                    <a16:rowId xmlns:a16="http://schemas.microsoft.com/office/drawing/2014/main" val="1766108958"/>
                  </a:ext>
                </a:extLst>
              </a:tr>
              <a:tr h="306002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solidFill>
                            <a:srgbClr val="333333"/>
                          </a:solidFill>
                          <a:effectLst/>
                        </a:rPr>
                        <a:t>w tym w Gminie Bełchatów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18" marR="7518" marT="751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8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7518" marR="7518" marT="7518" marB="0" anchor="b"/>
                </a:tc>
                <a:tc>
                  <a:txBody>
                    <a:bodyPr/>
                    <a:lstStyle/>
                    <a:p>
                      <a:pPr marL="0" marR="0" lvl="0" indent="0" algn="ctr" defTabSz="12074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918,93</a:t>
                      </a:r>
                      <a:endParaRPr lang="pl-PL" sz="800" dirty="0">
                        <a:latin typeface="Arial"/>
                        <a:cs typeface="Arial"/>
                      </a:endParaRPr>
                    </a:p>
                  </a:txBody>
                  <a:tcPr marL="7518" marR="7518" marT="7518" marB="0" anchor="b"/>
                </a:tc>
                <a:extLst>
                  <a:ext uri="{0D108BD9-81ED-4DB2-BD59-A6C34878D82A}">
                    <a16:rowId xmlns:a16="http://schemas.microsoft.com/office/drawing/2014/main" val="956657757"/>
                  </a:ext>
                </a:extLst>
              </a:tr>
            </a:tbl>
          </a:graphicData>
        </a:graphic>
      </p:graphicFrame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4140C6B0-E40E-40B7-9218-EF6450C257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7162561"/>
              </p:ext>
            </p:extLst>
          </p:nvPr>
        </p:nvGraphicFramePr>
        <p:xfrm>
          <a:off x="1281667" y="3692824"/>
          <a:ext cx="9278183" cy="2213058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1411199">
                  <a:extLst>
                    <a:ext uri="{9D8B030D-6E8A-4147-A177-3AD203B41FA5}">
                      <a16:colId xmlns:a16="http://schemas.microsoft.com/office/drawing/2014/main" val="870458313"/>
                    </a:ext>
                  </a:extLst>
                </a:gridCol>
                <a:gridCol w="1121508">
                  <a:extLst>
                    <a:ext uri="{9D8B030D-6E8A-4147-A177-3AD203B41FA5}">
                      <a16:colId xmlns:a16="http://schemas.microsoft.com/office/drawing/2014/main" val="3731547700"/>
                    </a:ext>
                  </a:extLst>
                </a:gridCol>
                <a:gridCol w="1156367">
                  <a:extLst>
                    <a:ext uri="{9D8B030D-6E8A-4147-A177-3AD203B41FA5}">
                      <a16:colId xmlns:a16="http://schemas.microsoft.com/office/drawing/2014/main" val="23848834"/>
                    </a:ext>
                  </a:extLst>
                </a:gridCol>
                <a:gridCol w="1349095">
                  <a:extLst>
                    <a:ext uri="{9D8B030D-6E8A-4147-A177-3AD203B41FA5}">
                      <a16:colId xmlns:a16="http://schemas.microsoft.com/office/drawing/2014/main" val="804206706"/>
                    </a:ext>
                  </a:extLst>
                </a:gridCol>
                <a:gridCol w="1284852">
                  <a:extLst>
                    <a:ext uri="{9D8B030D-6E8A-4147-A177-3AD203B41FA5}">
                      <a16:colId xmlns:a16="http://schemas.microsoft.com/office/drawing/2014/main" val="3632388132"/>
                    </a:ext>
                  </a:extLst>
                </a:gridCol>
                <a:gridCol w="1092125">
                  <a:extLst>
                    <a:ext uri="{9D8B030D-6E8A-4147-A177-3AD203B41FA5}">
                      <a16:colId xmlns:a16="http://schemas.microsoft.com/office/drawing/2014/main" val="4055524550"/>
                    </a:ext>
                  </a:extLst>
                </a:gridCol>
                <a:gridCol w="1863037">
                  <a:extLst>
                    <a:ext uri="{9D8B030D-6E8A-4147-A177-3AD203B41FA5}">
                      <a16:colId xmlns:a16="http://schemas.microsoft.com/office/drawing/2014/main" val="1710019946"/>
                    </a:ext>
                  </a:extLst>
                </a:gridCol>
              </a:tblGrid>
              <a:tr h="575000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1" u="none" strike="noStrike" dirty="0">
                          <a:effectLst/>
                          <a:latin typeface="+mn-lt"/>
                        </a:rPr>
                        <a:t> 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6166" marR="6166" marT="6166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  <a:latin typeface="+mn-lt"/>
                        </a:rPr>
                        <a:t>Ochrona przed zwierzyną</a:t>
                      </a:r>
                    </a:p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[ha]</a:t>
                      </a:r>
                    </a:p>
                  </a:txBody>
                  <a:tcPr marL="6166" marR="6166" marT="6166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  <a:latin typeface="+mn-lt"/>
                        </a:rPr>
                        <a:t>Ograniczenie liczebności szkodliwych owadów [ha]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6166" marR="6166" marT="6166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  <a:latin typeface="+mn-lt"/>
                        </a:rPr>
                        <a:t>Pozostałe zabiegi z zakresu ochrony lasu [ha]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6166" marR="6166" marT="6166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  <a:latin typeface="+mn-lt"/>
                        </a:rPr>
                        <a:t>Pozostałe zabiegi z zakresu ochrony lasu –śmieci m3*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6166" marR="6166" marT="6166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  <a:latin typeface="+mn-lt"/>
                        </a:rPr>
                        <a:t>Powierzchnia upraw objętych kontrolą [ha]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6166" marR="6166" marT="6166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  <a:latin typeface="+mn-lt"/>
                        </a:rPr>
                        <a:t>Ilość pułapek wystawionych do szacowania zagrożenia od owadów</a:t>
                      </a:r>
                    </a:p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[szt.]</a:t>
                      </a:r>
                    </a:p>
                  </a:txBody>
                  <a:tcPr marL="6166" marR="6166" marT="6166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280344"/>
                  </a:ext>
                </a:extLst>
              </a:tr>
              <a:tr h="201944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 dirty="0">
                          <a:effectLst/>
                          <a:latin typeface="+mn-lt"/>
                        </a:rPr>
                        <a:t>Suma: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6166" marR="6166" marT="61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0" i="0" u="none" strike="noStrike" dirty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153,88</a:t>
                      </a:r>
                    </a:p>
                  </a:txBody>
                  <a:tcPr marL="6166" marR="6166" marT="61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0" i="0" u="none" strike="noStrike" dirty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13,19</a:t>
                      </a:r>
                    </a:p>
                  </a:txBody>
                  <a:tcPr marL="6166" marR="6166" marT="61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0" i="0" u="none" strike="noStrike" dirty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11,24</a:t>
                      </a:r>
                    </a:p>
                  </a:txBody>
                  <a:tcPr marL="6166" marR="6166" marT="61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0" i="0" u="none" strike="noStrike" dirty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86,65</a:t>
                      </a:r>
                    </a:p>
                  </a:txBody>
                  <a:tcPr marL="6166" marR="6166" marT="61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0" i="0" u="none" strike="noStrike" dirty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82,35</a:t>
                      </a:r>
                    </a:p>
                  </a:txBody>
                  <a:tcPr marL="6166" marR="6166" marT="616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600" b="0" i="0" u="none" strike="noStrike" dirty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136</a:t>
                      </a:r>
                    </a:p>
                  </a:txBody>
                  <a:tcPr marL="6166" marR="6166" marT="6166" marB="0" anchor="b"/>
                </a:tc>
                <a:extLst>
                  <a:ext uri="{0D108BD9-81ED-4DB2-BD59-A6C34878D82A}">
                    <a16:rowId xmlns:a16="http://schemas.microsoft.com/office/drawing/2014/main" val="3632473991"/>
                  </a:ext>
                </a:extLst>
              </a:tr>
              <a:tr h="201944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1" i="0" u="none" strike="noStrike" dirty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w tym w Gminie Bełchatów</a:t>
                      </a:r>
                    </a:p>
                  </a:txBody>
                  <a:tcPr marL="6166" marR="6166" marT="6166" marB="0" anchor="b"/>
                </a:tc>
                <a:tc>
                  <a:txBody>
                    <a:bodyPr/>
                    <a:lstStyle/>
                    <a:p>
                      <a:pPr marR="51435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2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3,69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4699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1435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2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18,84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4699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l-PL" sz="1200" dirty="0">
                          <a:latin typeface="Times New Roman"/>
                          <a:cs typeface="Times New Roman"/>
                        </a:rPr>
                        <a:t>-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1435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2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1,07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46990" marB="0"/>
                </a:tc>
                <a:tc>
                  <a:txBody>
                    <a:bodyPr/>
                    <a:lstStyle/>
                    <a:p>
                      <a:pPr marR="49530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2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2,00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46990" marB="0"/>
                </a:tc>
                <a:extLst>
                  <a:ext uri="{0D108BD9-81ED-4DB2-BD59-A6C34878D82A}">
                    <a16:rowId xmlns:a16="http://schemas.microsoft.com/office/drawing/2014/main" val="688221731"/>
                  </a:ext>
                </a:extLst>
              </a:tr>
            </a:tbl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6DE3E6B7-434A-49FC-8B83-D6DA7968C502}"/>
              </a:ext>
            </a:extLst>
          </p:cNvPr>
          <p:cNvSpPr txBox="1"/>
          <p:nvPr/>
        </p:nvSpPr>
        <p:spPr>
          <a:xfrm>
            <a:off x="1180976" y="5963657"/>
            <a:ext cx="31053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100" dirty="0"/>
              <a:t>* Brak możliwości odniesienia do konkretnej gminy</a:t>
            </a:r>
          </a:p>
        </p:txBody>
      </p:sp>
    </p:spTree>
    <p:extLst>
      <p:ext uri="{BB962C8B-B14F-4D97-AF65-F5344CB8AC3E}">
        <p14:creationId xmlns:p14="http://schemas.microsoft.com/office/powerpoint/2010/main" val="35685674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F4CFAA-CA85-19FF-3D4B-983D82DA9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03EF171-ECCB-1BF4-E79A-544F1C2D9574}"/>
              </a:ext>
            </a:extLst>
          </p:cNvPr>
          <p:cNvSpPr txBox="1"/>
          <p:nvPr/>
        </p:nvSpPr>
        <p:spPr>
          <a:xfrm>
            <a:off x="1378108" y="1159742"/>
            <a:ext cx="9581606" cy="900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525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Część III</a:t>
            </a:r>
            <a:endParaRPr lang="pl-PL" sz="5254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7AC78BBA-227D-7BD2-D3C5-038733DBD4F1}"/>
              </a:ext>
            </a:extLst>
          </p:cNvPr>
          <p:cNvSpPr txBox="1"/>
          <p:nvPr/>
        </p:nvSpPr>
        <p:spPr>
          <a:xfrm>
            <a:off x="1378108" y="4345518"/>
            <a:ext cx="9581606" cy="819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Co będzie się działo w Nadleśnictwie Bełchatów?</a:t>
            </a:r>
          </a:p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Plany na 2026 rok</a:t>
            </a:r>
            <a:endParaRPr lang="pl-PL" sz="3152" dirty="0"/>
          </a:p>
        </p:txBody>
      </p:sp>
    </p:spTree>
    <p:extLst>
      <p:ext uri="{BB962C8B-B14F-4D97-AF65-F5344CB8AC3E}">
        <p14:creationId xmlns:p14="http://schemas.microsoft.com/office/powerpoint/2010/main" val="26376308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108968" y="827177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Pozyskanie drewna – plan na 2026 rok</a:t>
            </a:r>
            <a:endParaRPr lang="pl-PL" sz="3152" dirty="0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CA745716-B384-4E7D-9E5F-19D9334FD3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8367311"/>
              </p:ext>
            </p:extLst>
          </p:nvPr>
        </p:nvGraphicFramePr>
        <p:xfrm>
          <a:off x="1214709" y="1480413"/>
          <a:ext cx="10369152" cy="1016304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2635369">
                  <a:extLst>
                    <a:ext uri="{9D8B030D-6E8A-4147-A177-3AD203B41FA5}">
                      <a16:colId xmlns:a16="http://schemas.microsoft.com/office/drawing/2014/main" val="1171372484"/>
                    </a:ext>
                  </a:extLst>
                </a:gridCol>
                <a:gridCol w="1667215">
                  <a:extLst>
                    <a:ext uri="{9D8B030D-6E8A-4147-A177-3AD203B41FA5}">
                      <a16:colId xmlns:a16="http://schemas.microsoft.com/office/drawing/2014/main" val="3557206223"/>
                    </a:ext>
                  </a:extLst>
                </a:gridCol>
                <a:gridCol w="1993301">
                  <a:extLst>
                    <a:ext uri="{9D8B030D-6E8A-4147-A177-3AD203B41FA5}">
                      <a16:colId xmlns:a16="http://schemas.microsoft.com/office/drawing/2014/main" val="1138933049"/>
                    </a:ext>
                  </a:extLst>
                </a:gridCol>
                <a:gridCol w="1913027">
                  <a:extLst>
                    <a:ext uri="{9D8B030D-6E8A-4147-A177-3AD203B41FA5}">
                      <a16:colId xmlns:a16="http://schemas.microsoft.com/office/drawing/2014/main" val="2490283447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908286464"/>
                    </a:ext>
                  </a:extLst>
                </a:gridCol>
              </a:tblGrid>
              <a:tr h="439724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i="0" u="none" strike="noStrike" dirty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Użytkowanie:</a:t>
                      </a:r>
                    </a:p>
                  </a:txBody>
                  <a:tcPr marL="7620" marR="7620" marT="762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effectLst/>
                        </a:rPr>
                        <a:t>Rębne [m3]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effectLst/>
                        </a:rPr>
                        <a:t>Przedrębne [m3]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effectLst/>
                        </a:rPr>
                        <a:t>Przygodne [m3]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effectLst/>
                        </a:rPr>
                        <a:t>Razem [m3]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6931246"/>
                  </a:ext>
                </a:extLst>
              </a:tr>
              <a:tr h="253136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u="none" strike="noStrike" dirty="0">
                          <a:effectLst/>
                        </a:rPr>
                        <a:t>Nadleśnictwo – ogółem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600" b="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37</a:t>
                      </a:r>
                      <a:r>
                        <a:rPr sz="1600" b="0" spc="-8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963</a:t>
                      </a:r>
                      <a:endParaRPr sz="1600" b="0" dirty="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600" b="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42</a:t>
                      </a:r>
                      <a:r>
                        <a:rPr sz="1600" b="0" spc="-8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626</a:t>
                      </a:r>
                      <a:endParaRPr sz="1600" b="0" dirty="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600" b="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13</a:t>
                      </a:r>
                      <a:r>
                        <a:rPr sz="1600" b="0" spc="-8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472</a:t>
                      </a:r>
                      <a:endParaRPr sz="1600" b="0" dirty="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tc>
                  <a:txBody>
                    <a:bodyPr/>
                    <a:lstStyle/>
                    <a:p>
                      <a:pPr marR="52705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600" b="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94</a:t>
                      </a:r>
                      <a:r>
                        <a:rPr sz="1600" b="0" spc="-8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061</a:t>
                      </a:r>
                      <a:endParaRPr sz="1600" b="0" dirty="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extLst>
                  <a:ext uri="{0D108BD9-81ED-4DB2-BD59-A6C34878D82A}">
                    <a16:rowId xmlns:a16="http://schemas.microsoft.com/office/drawing/2014/main" val="2841131057"/>
                  </a:ext>
                </a:extLst>
              </a:tr>
              <a:tr h="249555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i="0" u="none" strike="noStrike" dirty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w tym w Gminie Bełchatów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7</a:t>
                      </a:r>
                      <a:r>
                        <a:rPr sz="1400" spc="-8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507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12</a:t>
                      </a:r>
                      <a:r>
                        <a:rPr sz="1400" spc="-8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850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tc>
                  <a:txBody>
                    <a:bodyPr/>
                    <a:lstStyle/>
                    <a:p>
                      <a:pPr marR="54610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sz="1400" spc="-7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403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tc>
                  <a:txBody>
                    <a:bodyPr/>
                    <a:lstStyle/>
                    <a:p>
                      <a:pPr marR="52705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23</a:t>
                      </a:r>
                      <a:r>
                        <a:rPr sz="1400" spc="-6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760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extLst>
                  <a:ext uri="{0D108BD9-81ED-4DB2-BD59-A6C34878D82A}">
                    <a16:rowId xmlns:a16="http://schemas.microsoft.com/office/drawing/2014/main" val="2492679845"/>
                  </a:ext>
                </a:extLst>
              </a:tr>
            </a:tbl>
          </a:graphicData>
        </a:graphic>
      </p:graphicFrame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5148D6E5-C98B-421B-AA9B-733F69EAD7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789547"/>
              </p:ext>
            </p:extLst>
          </p:nvPr>
        </p:nvGraphicFramePr>
        <p:xfrm>
          <a:off x="1180976" y="2681103"/>
          <a:ext cx="10369152" cy="1167543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2592288">
                  <a:extLst>
                    <a:ext uri="{9D8B030D-6E8A-4147-A177-3AD203B41FA5}">
                      <a16:colId xmlns:a16="http://schemas.microsoft.com/office/drawing/2014/main" val="3551444244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1516587151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933618068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13351021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390792783"/>
                    </a:ext>
                  </a:extLst>
                </a:gridCol>
              </a:tblGrid>
              <a:tr h="316643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Sortymenty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587" marR="7587" marT="758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Małowymiarowe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587" marR="7587" marT="758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Średniowymiarowe</a:t>
                      </a:r>
                    </a:p>
                  </a:txBody>
                  <a:tcPr marL="7587" marR="7587" marT="758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Wielkowymiarowe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587" marR="7587" marT="758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Sortymenty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7587" marR="7587" marT="7587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2530457"/>
                  </a:ext>
                </a:extLst>
              </a:tr>
              <a:tr h="249555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solidFill>
                            <a:srgbClr val="333333"/>
                          </a:solidFill>
                          <a:effectLst/>
                          <a:latin typeface="+mj-lt"/>
                        </a:rPr>
                        <a:t>Nadleśnictwo - ogółem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600" b="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1600" b="0" spc="-8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061</a:t>
                      </a:r>
                      <a:endParaRPr sz="1600" b="0" dirty="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600" b="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59</a:t>
                      </a:r>
                      <a:r>
                        <a:rPr sz="1600" b="0" spc="-8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261</a:t>
                      </a:r>
                      <a:endParaRPr sz="1600" b="0" dirty="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600" b="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33</a:t>
                      </a:r>
                      <a:r>
                        <a:rPr sz="1600" b="0" spc="-8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739</a:t>
                      </a:r>
                      <a:endParaRPr sz="1600" b="0" dirty="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tc>
                  <a:txBody>
                    <a:bodyPr/>
                    <a:lstStyle/>
                    <a:p>
                      <a:pPr marR="52705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600" b="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94</a:t>
                      </a:r>
                      <a:r>
                        <a:rPr sz="1600" b="0" spc="-8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061</a:t>
                      </a:r>
                      <a:endParaRPr sz="1600" b="0" dirty="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extLst>
                  <a:ext uri="{0D108BD9-81ED-4DB2-BD59-A6C34878D82A}">
                    <a16:rowId xmlns:a16="http://schemas.microsoft.com/office/drawing/2014/main" val="1337969148"/>
                  </a:ext>
                </a:extLst>
              </a:tr>
              <a:tr h="249555">
                <a:tc>
                  <a:txBody>
                    <a:bodyPr/>
                    <a:lstStyle/>
                    <a:p>
                      <a:pPr marL="0" marR="0" lvl="0" indent="0" algn="l" defTabSz="120746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i="0" u="none" strike="noStrike" dirty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w tym w Gminie Bełchatów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466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tc>
                  <a:txBody>
                    <a:bodyPr/>
                    <a:lstStyle/>
                    <a:p>
                      <a:pPr marR="54610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16</a:t>
                      </a:r>
                      <a:r>
                        <a:rPr sz="1400" spc="-7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255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tc>
                  <a:txBody>
                    <a:bodyPr/>
                    <a:lstStyle/>
                    <a:p>
                      <a:pPr marR="54610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7</a:t>
                      </a:r>
                      <a:r>
                        <a:rPr sz="1400" spc="-7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038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tc>
                  <a:txBody>
                    <a:bodyPr/>
                    <a:lstStyle/>
                    <a:p>
                      <a:pPr marR="52705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23</a:t>
                      </a:r>
                      <a:r>
                        <a:rPr sz="1400" spc="-6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760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extLst>
                  <a:ext uri="{0D108BD9-81ED-4DB2-BD59-A6C34878D82A}">
                    <a16:rowId xmlns:a16="http://schemas.microsoft.com/office/drawing/2014/main" val="3323333611"/>
                  </a:ext>
                </a:extLst>
              </a:tr>
            </a:tbl>
          </a:graphicData>
        </a:graphic>
      </p:graphicFrame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0E551740-E8A3-4523-A9CA-148B33F89E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45797"/>
              </p:ext>
            </p:extLst>
          </p:nvPr>
        </p:nvGraphicFramePr>
        <p:xfrm>
          <a:off x="1214709" y="3835884"/>
          <a:ext cx="6696745" cy="1421099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746241">
                  <a:extLst>
                    <a:ext uri="{9D8B030D-6E8A-4147-A177-3AD203B41FA5}">
                      <a16:colId xmlns:a16="http://schemas.microsoft.com/office/drawing/2014/main" val="2532959577"/>
                    </a:ext>
                  </a:extLst>
                </a:gridCol>
                <a:gridCol w="1305924">
                  <a:extLst>
                    <a:ext uri="{9D8B030D-6E8A-4147-A177-3AD203B41FA5}">
                      <a16:colId xmlns:a16="http://schemas.microsoft.com/office/drawing/2014/main" val="3197044125"/>
                    </a:ext>
                  </a:extLst>
                </a:gridCol>
                <a:gridCol w="1127136">
                  <a:extLst>
                    <a:ext uri="{9D8B030D-6E8A-4147-A177-3AD203B41FA5}">
                      <a16:colId xmlns:a16="http://schemas.microsoft.com/office/drawing/2014/main" val="2066205452"/>
                    </a:ext>
                  </a:extLst>
                </a:gridCol>
                <a:gridCol w="1185436">
                  <a:extLst>
                    <a:ext uri="{9D8B030D-6E8A-4147-A177-3AD203B41FA5}">
                      <a16:colId xmlns:a16="http://schemas.microsoft.com/office/drawing/2014/main" val="4191691550"/>
                    </a:ext>
                  </a:extLst>
                </a:gridCol>
                <a:gridCol w="1029971">
                  <a:extLst>
                    <a:ext uri="{9D8B030D-6E8A-4147-A177-3AD203B41FA5}">
                      <a16:colId xmlns:a16="http://schemas.microsoft.com/office/drawing/2014/main" val="3663172929"/>
                    </a:ext>
                  </a:extLst>
                </a:gridCol>
                <a:gridCol w="1302037">
                  <a:extLst>
                    <a:ext uri="{9D8B030D-6E8A-4147-A177-3AD203B41FA5}">
                      <a16:colId xmlns:a16="http://schemas.microsoft.com/office/drawing/2014/main" val="3750789274"/>
                    </a:ext>
                  </a:extLst>
                </a:gridCol>
              </a:tblGrid>
              <a:tr h="73227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</a:rPr>
                        <a:t>DREWNO OPAŁOWE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</a:rPr>
                        <a:t>pozyskanie </a:t>
                      </a:r>
                      <a:br>
                        <a:rPr lang="pl-PL" sz="1600" b="1" u="none" strike="noStrike" dirty="0">
                          <a:effectLst/>
                        </a:rPr>
                      </a:br>
                      <a:r>
                        <a:rPr lang="pl-PL" sz="1600" b="1" u="none" strike="noStrike" dirty="0">
                          <a:effectLst/>
                        </a:rPr>
                        <a:t>(plan - m3)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</a:rPr>
                        <a:t>Cena średnia</a:t>
                      </a:r>
                      <a:br>
                        <a:rPr lang="pl-PL" sz="1600" b="1" u="none" strike="noStrike" dirty="0">
                          <a:effectLst/>
                        </a:rPr>
                      </a:br>
                      <a:r>
                        <a:rPr lang="pl-PL" sz="1600" b="1" u="none" strike="noStrike" dirty="0">
                          <a:effectLst/>
                        </a:rPr>
                        <a:t>(zł)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</a:rPr>
                        <a:t>Cena min.</a:t>
                      </a:r>
                      <a:br>
                        <a:rPr lang="pl-PL" sz="1600" b="1" u="none" strike="noStrike" dirty="0">
                          <a:effectLst/>
                        </a:rPr>
                      </a:br>
                      <a:r>
                        <a:rPr lang="pl-PL" sz="1600" b="1" u="none" strike="noStrike" dirty="0">
                          <a:effectLst/>
                        </a:rPr>
                        <a:t>(zł)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u="none" strike="noStrike" dirty="0">
                          <a:effectLst/>
                        </a:rPr>
                        <a:t>Cena Max.</a:t>
                      </a:r>
                      <a:br>
                        <a:rPr lang="pl-PL" sz="1600" b="1" u="none" strike="noStrike" dirty="0">
                          <a:effectLst/>
                        </a:rPr>
                      </a:br>
                      <a:r>
                        <a:rPr lang="pl-PL" sz="1600" b="1" u="none" strike="noStrike" dirty="0">
                          <a:effectLst/>
                        </a:rPr>
                        <a:t>(zł)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69199"/>
                  </a:ext>
                </a:extLst>
              </a:tr>
              <a:tr h="344411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1" u="none" strike="noStrike" dirty="0">
                          <a:effectLst/>
                        </a:rPr>
                        <a:t>M2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>
                          <a:effectLst/>
                        </a:rPr>
                        <a:t>gałęziówka</a:t>
                      </a:r>
                      <a:endParaRPr lang="pl-PL" sz="1600" b="0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4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1400" spc="-8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061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2230" marB="0"/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4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50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62230" marB="0"/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4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50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62230" marB="0"/>
                </a:tc>
                <a:tc>
                  <a:txBody>
                    <a:bodyPr/>
                    <a:lstStyle/>
                    <a:p>
                      <a:pPr marR="53340" algn="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4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50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62230" marB="0"/>
                </a:tc>
                <a:extLst>
                  <a:ext uri="{0D108BD9-81ED-4DB2-BD59-A6C34878D82A}">
                    <a16:rowId xmlns:a16="http://schemas.microsoft.com/office/drawing/2014/main" val="4001708747"/>
                  </a:ext>
                </a:extLst>
              </a:tr>
              <a:tr h="344411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1" u="none" strike="noStrike" dirty="0">
                          <a:effectLst/>
                        </a:rPr>
                        <a:t>S4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u="none" strike="noStrike" dirty="0">
                          <a:effectLst/>
                        </a:rPr>
                        <a:t>wałki opałowe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9</a:t>
                      </a:r>
                      <a:r>
                        <a:rPr sz="1400" spc="-8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778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172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tc>
                  <a:txBody>
                    <a:bodyPr/>
                    <a:lstStyle/>
                    <a:p>
                      <a:pPr marR="55244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108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tc>
                  <a:txBody>
                    <a:bodyPr/>
                    <a:lstStyle/>
                    <a:p>
                      <a:pPr marR="53340" algn="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205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50800" marB="0"/>
                </a:tc>
                <a:extLst>
                  <a:ext uri="{0D108BD9-81ED-4DB2-BD59-A6C34878D82A}">
                    <a16:rowId xmlns:a16="http://schemas.microsoft.com/office/drawing/2014/main" val="1174401725"/>
                  </a:ext>
                </a:extLst>
              </a:tr>
            </a:tbl>
          </a:graphicData>
        </a:graphic>
      </p:graphicFrame>
      <p:pic>
        <p:nvPicPr>
          <p:cNvPr id="9" name="Obraz 8">
            <a:extLst>
              <a:ext uri="{FF2B5EF4-FFF2-40B4-BE49-F238E27FC236}">
                <a16:creationId xmlns:a16="http://schemas.microsoft.com/office/drawing/2014/main" id="{B947EFA7-2CA4-4E28-83E7-24F4EEB3A6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743" y="3835884"/>
            <a:ext cx="3495633" cy="2330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74321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180976" y="765498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Pozyskanie drewna – plan na 2026 rok</a:t>
            </a:r>
            <a:endParaRPr lang="pl-PL" sz="3152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EBB1322-7318-4FDA-B64C-FA75BC71952E}"/>
              </a:ext>
            </a:extLst>
          </p:cNvPr>
          <p:cNvSpPr txBox="1"/>
          <p:nvPr/>
        </p:nvSpPr>
        <p:spPr>
          <a:xfrm>
            <a:off x="6653584" y="6208941"/>
            <a:ext cx="60028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/>
              <a:t>Planowane w Nadleśnictwie na 2026 r. rębnie I </a:t>
            </a:r>
            <a:r>
              <a:rPr lang="pl-PL" sz="1600" dirty="0" err="1"/>
              <a:t>i</a:t>
            </a:r>
            <a:r>
              <a:rPr lang="pl-PL" sz="1600" dirty="0"/>
              <a:t> II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B91E1D8-61A3-4A87-A38D-82D8070A2B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22" t="2039" r="18825" b="972"/>
          <a:stretch/>
        </p:blipFill>
        <p:spPr>
          <a:xfrm>
            <a:off x="5271289" y="1112375"/>
            <a:ext cx="5544616" cy="509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01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202433" y="1018335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Inne zadania gospodarcze - plany</a:t>
            </a:r>
            <a:endParaRPr lang="pl-PL" sz="3152" dirty="0"/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23EC8D9D-4C93-4E9F-A189-A8F35A00EC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1291136"/>
              </p:ext>
            </p:extLst>
          </p:nvPr>
        </p:nvGraphicFramePr>
        <p:xfrm>
          <a:off x="1180977" y="1773610"/>
          <a:ext cx="10081119" cy="1392585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1889279">
                  <a:extLst>
                    <a:ext uri="{9D8B030D-6E8A-4147-A177-3AD203B41FA5}">
                      <a16:colId xmlns:a16="http://schemas.microsoft.com/office/drawing/2014/main" val="1124627997"/>
                    </a:ext>
                  </a:extLst>
                </a:gridCol>
                <a:gridCol w="1560709">
                  <a:extLst>
                    <a:ext uri="{9D8B030D-6E8A-4147-A177-3AD203B41FA5}">
                      <a16:colId xmlns:a16="http://schemas.microsoft.com/office/drawing/2014/main" val="4199643538"/>
                    </a:ext>
                  </a:extLst>
                </a:gridCol>
                <a:gridCol w="1889279">
                  <a:extLst>
                    <a:ext uri="{9D8B030D-6E8A-4147-A177-3AD203B41FA5}">
                      <a16:colId xmlns:a16="http://schemas.microsoft.com/office/drawing/2014/main" val="990073867"/>
                    </a:ext>
                  </a:extLst>
                </a:gridCol>
                <a:gridCol w="1396424">
                  <a:extLst>
                    <a:ext uri="{9D8B030D-6E8A-4147-A177-3AD203B41FA5}">
                      <a16:colId xmlns:a16="http://schemas.microsoft.com/office/drawing/2014/main" val="1072078640"/>
                    </a:ext>
                  </a:extLst>
                </a:gridCol>
                <a:gridCol w="1807137">
                  <a:extLst>
                    <a:ext uri="{9D8B030D-6E8A-4147-A177-3AD203B41FA5}">
                      <a16:colId xmlns:a16="http://schemas.microsoft.com/office/drawing/2014/main" val="3050091593"/>
                    </a:ext>
                  </a:extLst>
                </a:gridCol>
                <a:gridCol w="1538291">
                  <a:extLst>
                    <a:ext uri="{9D8B030D-6E8A-4147-A177-3AD203B41FA5}">
                      <a16:colId xmlns:a16="http://schemas.microsoft.com/office/drawing/2014/main" val="2219835033"/>
                    </a:ext>
                  </a:extLst>
                </a:gridCol>
              </a:tblGrid>
              <a:tr h="403964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effectLst/>
                        </a:rPr>
                        <a:t>HODOWLA LASU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6995" marR="6995" marT="6995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800" b="1" u="none" strike="noStrike" dirty="0">
                          <a:effectLst/>
                        </a:rPr>
                        <a:t>Odnowienia [ha]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6995" marR="6995" marT="6995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800" b="1" u="none" strike="noStrike" dirty="0">
                          <a:effectLst/>
                        </a:rPr>
                        <a:t>Pielęgnowanie upraw [ha]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6995" marR="6995" marT="6995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800" b="1" u="none" strike="noStrike" dirty="0">
                          <a:effectLst/>
                        </a:rPr>
                        <a:t>Czyszczenia [ha]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6995" marR="6995" marT="6995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800" b="1" u="none" strike="noStrike" dirty="0">
                          <a:effectLst/>
                        </a:rPr>
                        <a:t>Trzebieże [ha]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6995" marR="6995" marT="6995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800" b="1" u="none" strike="noStrike" dirty="0">
                          <a:effectLst/>
                        </a:rPr>
                        <a:t>Zalesienia [ha]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6995" marR="6995" marT="6995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0167175"/>
                  </a:ext>
                </a:extLst>
              </a:tr>
              <a:tr h="229088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u="none" strike="noStrike" dirty="0">
                          <a:effectLst/>
                        </a:rPr>
                        <a:t>Nadleśnictwo: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6995" marR="6995" marT="699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101,14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95" marR="6995" marT="699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l-PL" sz="14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451,</a:t>
                      </a:r>
                      <a:r>
                        <a:rPr lang="pl-PL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</a:t>
                      </a:r>
                      <a:endParaRPr lang="pl-PL" sz="1400" b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95" marR="6995" marT="699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159,53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95" marR="6995" marT="699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1 304,54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95" marR="6995" marT="699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u="none" strike="noStrike" dirty="0">
                          <a:effectLst/>
                        </a:rPr>
                        <a:t> 1,28</a:t>
                      </a:r>
                      <a:endParaRPr lang="pl-PL" sz="14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6995" marR="6995" marT="6995" marB="0"/>
                </a:tc>
                <a:extLst>
                  <a:ext uri="{0D108BD9-81ED-4DB2-BD59-A6C34878D82A}">
                    <a16:rowId xmlns:a16="http://schemas.microsoft.com/office/drawing/2014/main" val="3801006950"/>
                  </a:ext>
                </a:extLst>
              </a:tr>
              <a:tr h="229088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i="0" u="none" strike="noStrike" dirty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w tym w Gminie Bełchatów</a:t>
                      </a:r>
                    </a:p>
                  </a:txBody>
                  <a:tcPr marL="6995" marR="6995" marT="6995" marB="0"/>
                </a:tc>
                <a:tc>
                  <a:txBody>
                    <a:bodyPr/>
                    <a:lstStyle/>
                    <a:p>
                      <a:pPr marR="55244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16,68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080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5244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37,40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0800" marB="0"/>
                </a:tc>
                <a:tc>
                  <a:txBody>
                    <a:bodyPr/>
                    <a:lstStyle/>
                    <a:p>
                      <a:pPr marR="52705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400" dirty="0">
                          <a:solidFill>
                            <a:srgbClr val="333333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276,13</a:t>
                      </a: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50800" marB="0"/>
                </a:tc>
                <a:tc>
                  <a:txBody>
                    <a:bodyPr/>
                    <a:lstStyle/>
                    <a:p>
                      <a:pPr algn="ctr" fontAlgn="b"/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+mn-lt"/>
                      </a:endParaRPr>
                    </a:p>
                  </a:txBody>
                  <a:tcPr marL="6995" marR="6995" marT="6995" marB="0"/>
                </a:tc>
                <a:extLst>
                  <a:ext uri="{0D108BD9-81ED-4DB2-BD59-A6C34878D82A}">
                    <a16:rowId xmlns:a16="http://schemas.microsoft.com/office/drawing/2014/main" val="2357228169"/>
                  </a:ext>
                </a:extLst>
              </a:tr>
            </a:tbl>
          </a:graphicData>
        </a:graphic>
      </p:graphicFrame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54B10FA9-EB08-449E-B470-DB7A7E3433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6954839"/>
              </p:ext>
            </p:extLst>
          </p:nvPr>
        </p:nvGraphicFramePr>
        <p:xfrm>
          <a:off x="1193967" y="3645818"/>
          <a:ext cx="10068128" cy="2561816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1715201">
                  <a:extLst>
                    <a:ext uri="{9D8B030D-6E8A-4147-A177-3AD203B41FA5}">
                      <a16:colId xmlns:a16="http://schemas.microsoft.com/office/drawing/2014/main" val="2830247401"/>
                    </a:ext>
                  </a:extLst>
                </a:gridCol>
                <a:gridCol w="1120358">
                  <a:extLst>
                    <a:ext uri="{9D8B030D-6E8A-4147-A177-3AD203B41FA5}">
                      <a16:colId xmlns:a16="http://schemas.microsoft.com/office/drawing/2014/main" val="3959688003"/>
                    </a:ext>
                  </a:extLst>
                </a:gridCol>
                <a:gridCol w="1285210">
                  <a:extLst>
                    <a:ext uri="{9D8B030D-6E8A-4147-A177-3AD203B41FA5}">
                      <a16:colId xmlns:a16="http://schemas.microsoft.com/office/drawing/2014/main" val="2894335758"/>
                    </a:ext>
                  </a:extLst>
                </a:gridCol>
                <a:gridCol w="1468610">
                  <a:extLst>
                    <a:ext uri="{9D8B030D-6E8A-4147-A177-3AD203B41FA5}">
                      <a16:colId xmlns:a16="http://schemas.microsoft.com/office/drawing/2014/main" val="3900475056"/>
                    </a:ext>
                  </a:extLst>
                </a:gridCol>
                <a:gridCol w="988985">
                  <a:extLst>
                    <a:ext uri="{9D8B030D-6E8A-4147-A177-3AD203B41FA5}">
                      <a16:colId xmlns:a16="http://schemas.microsoft.com/office/drawing/2014/main" val="385812898"/>
                    </a:ext>
                  </a:extLst>
                </a:gridCol>
                <a:gridCol w="1663176">
                  <a:extLst>
                    <a:ext uri="{9D8B030D-6E8A-4147-A177-3AD203B41FA5}">
                      <a16:colId xmlns:a16="http://schemas.microsoft.com/office/drawing/2014/main" val="1940925149"/>
                    </a:ext>
                  </a:extLst>
                </a:gridCol>
                <a:gridCol w="1826588">
                  <a:extLst>
                    <a:ext uri="{9D8B030D-6E8A-4147-A177-3AD203B41FA5}">
                      <a16:colId xmlns:a16="http://schemas.microsoft.com/office/drawing/2014/main" val="2037921010"/>
                    </a:ext>
                  </a:extLst>
                </a:gridCol>
              </a:tblGrid>
              <a:tr h="1399154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1" u="none" strike="noStrike" dirty="0">
                          <a:effectLst/>
                        </a:rPr>
                        <a:t>OCHRONA LASU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u="none" strike="noStrike" dirty="0">
                          <a:effectLst/>
                        </a:rPr>
                        <a:t>Ochrona przed zwierzyną [ha]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590" b="1" u="none" strike="noStrike" dirty="0">
                          <a:effectLst/>
                        </a:rPr>
                        <a:t>Ograniczenie licz. szkodliwych owadów [ha]</a:t>
                      </a:r>
                      <a:endParaRPr lang="pl-PL" sz="159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u="none" strike="noStrike" dirty="0">
                          <a:effectLst/>
                        </a:rPr>
                        <a:t>Ograniczenie pow. występowania grzybów [ha]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u="none" strike="noStrike" dirty="0">
                          <a:effectLst/>
                        </a:rPr>
                        <a:t>Pozostałe zabiegi z zakresu ochrony lasu [ha]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u="none" strike="noStrike" dirty="0">
                          <a:effectLst/>
                        </a:rPr>
                        <a:t>Pozostałe zabiegi z zakresu ochrony lasu (śmieci – m3)</a:t>
                      </a:r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b="1" u="none" strike="noStrike" dirty="0">
                          <a:effectLst/>
                          <a:latin typeface="+mn-lt"/>
                        </a:rPr>
                        <a:t>Planowana ilość pułapek do wystawienia w celu oszacowania zagrożenia od owadów</a:t>
                      </a:r>
                    </a:p>
                    <a:p>
                      <a:pPr algn="l" fontAlgn="ctr"/>
                      <a:r>
                        <a:rPr lang="pl-PL" sz="1600" b="1" i="0" u="none" strike="noStrike" dirty="0">
                          <a:solidFill>
                            <a:srgbClr val="333333"/>
                          </a:solidFill>
                          <a:effectLst/>
                          <a:latin typeface="+mn-lt"/>
                        </a:rPr>
                        <a:t>[szt.]</a:t>
                      </a:r>
                    </a:p>
                  </a:txBody>
                  <a:tcPr marL="6166" marR="6166" marT="6166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962717"/>
                  </a:ext>
                </a:extLst>
              </a:tr>
              <a:tr h="353470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u="none" strike="noStrike" dirty="0">
                          <a:effectLst/>
                        </a:rPr>
                        <a:t>Nadleśnictwo:</a:t>
                      </a:r>
                      <a:endParaRPr lang="pl-PL" sz="16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marR="51435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200" b="1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132,18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46990" marB="0"/>
                </a:tc>
                <a:tc>
                  <a:txBody>
                    <a:bodyPr/>
                    <a:lstStyle/>
                    <a:p>
                      <a:pPr marR="51435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200" b="1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8,67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46990" marB="0"/>
                </a:tc>
                <a:tc>
                  <a:txBody>
                    <a:bodyPr/>
                    <a:lstStyle/>
                    <a:p>
                      <a:pPr marR="51435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200" b="1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10,00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46990" marB="0"/>
                </a:tc>
                <a:tc>
                  <a:txBody>
                    <a:bodyPr/>
                    <a:lstStyle/>
                    <a:p>
                      <a:pPr marR="51435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200" b="1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38,60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46990" marB="0"/>
                </a:tc>
                <a:tc>
                  <a:txBody>
                    <a:bodyPr/>
                    <a:lstStyle/>
                    <a:p>
                      <a:pPr marR="51435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200" b="1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224,00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46990" marB="0"/>
                </a:tc>
                <a:tc>
                  <a:txBody>
                    <a:bodyPr/>
                    <a:lstStyle/>
                    <a:p>
                      <a:pPr marR="51435" algn="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200" b="1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73,04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46990" marB="0"/>
                </a:tc>
                <a:extLst>
                  <a:ext uri="{0D108BD9-81ED-4DB2-BD59-A6C34878D82A}">
                    <a16:rowId xmlns:a16="http://schemas.microsoft.com/office/drawing/2014/main" val="2254679992"/>
                  </a:ext>
                </a:extLst>
              </a:tr>
              <a:tr h="353470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w tym w Gminie Bełchatów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8,05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b"/>
                      <a:endParaRPr lang="pl-PL" sz="14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b"/>
                      <a:endParaRPr lang="pl-PL" sz="14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400" b="0" i="0" u="none" strike="noStrike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</a:rPr>
                        <a:t>4,74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b"/>
                      <a:endParaRPr lang="pl-PL" sz="1600" b="1" i="0" u="none" strike="noStrike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algn="l" fontAlgn="b"/>
                      <a:endParaRPr lang="pl-PL" sz="16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val="20390010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41669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342351" y="837506"/>
            <a:ext cx="9581606" cy="415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102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Wydarzenia</a:t>
            </a:r>
            <a:endParaRPr lang="pl-PL" sz="3152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B4B3A20-4ACD-6DA6-37DC-AB411A09436A}"/>
              </a:ext>
            </a:extLst>
          </p:cNvPr>
          <p:cNvSpPr txBox="1"/>
          <p:nvPr/>
        </p:nvSpPr>
        <p:spPr>
          <a:xfrm>
            <a:off x="1376838" y="1253325"/>
            <a:ext cx="9469981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latin typeface="Calibri (Tekst podstawowy)"/>
                <a:ea typeface="Calibri" panose="020F0502020204030204" pitchFamily="34" charset="0"/>
              </a:rPr>
              <a:t>Wydarzenia w 2026 roku (potwierdzone):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>
                <a:latin typeface="+mj-lt"/>
                <a:ea typeface="Calibri" panose="020F0502020204030204" pitchFamily="34" charset="0"/>
              </a:rPr>
              <a:t>Udział w Targach Ogrodniczych – 26.04.2026 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>
                <a:latin typeface="Calibri (Tekst podstawowy)"/>
                <a:ea typeface="Calibri" panose="020F0502020204030204" pitchFamily="34" charset="0"/>
              </a:rPr>
              <a:t>Konkurs „Mój las” – składanie prac do 30</a:t>
            </a:r>
            <a:r>
              <a:rPr lang="pl-PL" sz="1800" dirty="0">
                <a:latin typeface="Calibri (Tekst podstawowy)"/>
              </a:rPr>
              <a:t>.04.2026 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>
                <a:latin typeface="Calibri (Tekst podstawowy)"/>
                <a:ea typeface="Calibri" panose="020F0502020204030204" pitchFamily="34" charset="0"/>
              </a:rPr>
              <a:t>Plener Malarski na Uroczysku Święte Ługi – 09.05.2026 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>
                <a:latin typeface="Calibri (Tekst podstawowy)"/>
                <a:ea typeface="Calibri" panose="020F0502020204030204" pitchFamily="34" charset="0"/>
              </a:rPr>
              <a:t>Piknik Rodzinny „Czas w las” – 20.06.2026 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>
                <a:latin typeface="Calibri (Tekst podstawowy)"/>
                <a:ea typeface="Calibri" panose="020F0502020204030204" pitchFamily="34" charset="0"/>
              </a:rPr>
              <a:t>Wystawa prac malarskich w Galerii Olimpia wraz z warsztatami dla dzieci (03.07-17.07.2026 r.)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>
                <a:latin typeface="+mj-lt"/>
                <a:ea typeface="Calibri" panose="020F0502020204030204" pitchFamily="34" charset="0"/>
              </a:rPr>
              <a:t>Biegi na orientacje – 26.09.2026 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dirty="0">
                <a:latin typeface="+mj-lt"/>
                <a:ea typeface="Calibri" panose="020F0502020204030204" pitchFamily="34" charset="0"/>
              </a:rPr>
              <a:t>Wystawa „Leśnik dawniej – leśnik dziś” w Muzeum Regionalnym w Bełchatowie – październik/ listopad</a:t>
            </a:r>
          </a:p>
          <a:p>
            <a:endParaRPr lang="pl-PL" sz="1800" dirty="0">
              <a:highlight>
                <a:srgbClr val="FFFF00"/>
              </a:highlight>
              <a:latin typeface="Calibri (Tekst podstawowy)"/>
              <a:ea typeface="Calibri" panose="020F0502020204030204" pitchFamily="34" charset="0"/>
            </a:endParaRPr>
          </a:p>
          <a:p>
            <a:r>
              <a:rPr lang="pl-PL" sz="1800" dirty="0">
                <a:latin typeface="Calibri (Tekst podstawowy)"/>
                <a:ea typeface="Calibri" panose="020F0502020204030204" pitchFamily="34" charset="0"/>
              </a:rPr>
              <a:t>Planowane (nie potwierdzone):</a:t>
            </a:r>
          </a:p>
          <a:p>
            <a:pPr marL="285750" indent="-285750">
              <a:buFontTx/>
              <a:buChar char="-"/>
            </a:pPr>
            <a:r>
              <a:rPr lang="pl-PL" sz="1800" dirty="0">
                <a:latin typeface="Calibri (Tekst podstawowy)"/>
                <a:ea typeface="Calibri" panose="020F0502020204030204" pitchFamily="34" charset="0"/>
              </a:rPr>
              <a:t>Udział w akcji „Osiedlowe Lato w mieście”</a:t>
            </a:r>
          </a:p>
          <a:p>
            <a:pPr marL="285750" indent="-285750">
              <a:buFontTx/>
              <a:buChar char="-"/>
            </a:pPr>
            <a:r>
              <a:rPr lang="pl-PL" sz="1800" dirty="0">
                <a:latin typeface="Calibri (Tekst podstawowy)"/>
                <a:ea typeface="Calibri" panose="020F0502020204030204" pitchFamily="34" charset="0"/>
              </a:rPr>
              <a:t>Udział w akcji „Drzewko za makulaturę”</a:t>
            </a:r>
          </a:p>
          <a:p>
            <a:pPr marL="285750" indent="-285750">
              <a:buFontTx/>
              <a:buChar char="-"/>
            </a:pPr>
            <a:r>
              <a:rPr lang="pl-PL" sz="1800" dirty="0">
                <a:latin typeface="+mj-lt"/>
                <a:ea typeface="Calibri" panose="020F0502020204030204" pitchFamily="34" charset="0"/>
              </a:rPr>
              <a:t>Udział w Jarmarku Bożonarodzeniowym </a:t>
            </a:r>
          </a:p>
          <a:p>
            <a:endParaRPr lang="pl-PL" sz="1800" dirty="0">
              <a:latin typeface="Calibri (Tekst podstawowy)"/>
              <a:ea typeface="Calibri" panose="020F0502020204030204" pitchFamily="34" charset="0"/>
            </a:endParaRPr>
          </a:p>
          <a:p>
            <a:pPr algn="ctr"/>
            <a:r>
              <a:rPr lang="pl-PL" b="1" dirty="0">
                <a:latin typeface="Calibri (Tekst podstawowy)"/>
                <a:ea typeface="Calibri" panose="020F0502020204030204" pitchFamily="34" charset="0"/>
              </a:rPr>
              <a:t>Zapraszamy do czynnego udziału we wszystkich wydarzeniach, których organizatorem lub partnerem jest Nadleśnictwo Bełchatów!</a:t>
            </a:r>
          </a:p>
        </p:txBody>
      </p:sp>
    </p:spTree>
    <p:extLst>
      <p:ext uri="{BB962C8B-B14F-4D97-AF65-F5344CB8AC3E}">
        <p14:creationId xmlns:p14="http://schemas.microsoft.com/office/powerpoint/2010/main" val="33269747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252984" y="1015496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Ochrona przyrody – nowe rezerwaty wg planu RDOŚ w Łodzi</a:t>
            </a:r>
            <a:endParaRPr lang="pl-PL" sz="3152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B4B3A20-4ACD-6DA6-37DC-AB411A09436A}"/>
              </a:ext>
            </a:extLst>
          </p:cNvPr>
          <p:cNvSpPr txBox="1"/>
          <p:nvPr/>
        </p:nvSpPr>
        <p:spPr>
          <a:xfrm>
            <a:off x="1268649" y="1545536"/>
            <a:ext cx="100799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Projektowane rezerwaty – </a:t>
            </a:r>
            <a:r>
              <a:rPr lang="pl-PL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 rezerwatów na 100-lecie Lasów Państwowych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47A999D-BAF3-41D4-AEC7-C3746DC763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031" y="2677055"/>
            <a:ext cx="6239789" cy="3583158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3F9D774B-A526-43F6-9941-6E1FA34795B5}"/>
              </a:ext>
            </a:extLst>
          </p:cNvPr>
          <p:cNvSpPr txBox="1"/>
          <p:nvPr/>
        </p:nvSpPr>
        <p:spPr>
          <a:xfrm>
            <a:off x="2740246" y="2307723"/>
            <a:ext cx="7136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dirty="0"/>
              <a:t>Rezerwat „Święte Ługi”  </a:t>
            </a:r>
            <a:r>
              <a:rPr lang="pl-PL" sz="1800" dirty="0"/>
              <a:t>w leśnictwach Restarzew i Wola Pszczółecka</a:t>
            </a:r>
          </a:p>
        </p:txBody>
      </p:sp>
    </p:spTree>
    <p:extLst>
      <p:ext uri="{BB962C8B-B14F-4D97-AF65-F5344CB8AC3E}">
        <p14:creationId xmlns:p14="http://schemas.microsoft.com/office/powerpoint/2010/main" val="2893181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214709" y="765749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Lokalizacja</a:t>
            </a:r>
            <a:endParaRPr lang="pl-PL" sz="3152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8C785004-8562-488E-B849-EB75CC32E81A}"/>
              </a:ext>
            </a:extLst>
          </p:cNvPr>
          <p:cNvSpPr txBox="1"/>
          <p:nvPr/>
        </p:nvSpPr>
        <p:spPr>
          <a:xfrm>
            <a:off x="6492855" y="1341562"/>
            <a:ext cx="5273297" cy="3045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altLang="pl-PL" sz="1800" dirty="0">
                <a:latin typeface="+mj-lt"/>
              </a:rPr>
              <a:t>Nadleśnictwo Bełchatów wchodzi w skład Regionalnej Dyrekcji Lasów Państwowych w Łodzi.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pl-PL" sz="1800" dirty="0">
                <a:latin typeface="+mj-lt"/>
                <a:ea typeface="Times New Roman" panose="02020603050405020304" pitchFamily="18" charset="0"/>
              </a:rPr>
              <a:t>Położone jest w południowej części województwa łódzkiego, na terenie </a:t>
            </a:r>
            <a:r>
              <a:rPr lang="pl-PL" sz="1800" b="1" dirty="0">
                <a:latin typeface="+mj-lt"/>
                <a:ea typeface="Times New Roman" panose="02020603050405020304" pitchFamily="18" charset="0"/>
              </a:rPr>
              <a:t>5 powiatów, 14 gmin</a:t>
            </a:r>
            <a:r>
              <a:rPr lang="pl-PL" sz="1800" b="1" dirty="0"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l-PL" altLang="pl-PL" sz="1800" dirty="0">
                <a:latin typeface="+mj-lt"/>
              </a:rPr>
              <a:t>i swoim zasięgiem obejmuje obszar </a:t>
            </a:r>
            <a:r>
              <a:rPr lang="pl-PL" sz="1800" dirty="0">
                <a:latin typeface="+mj-lt"/>
              </a:rPr>
              <a:t>119528,58 ha.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endParaRPr lang="pl-PL" sz="2000" dirty="0">
              <a:latin typeface="+mj-lt"/>
            </a:endParaRPr>
          </a:p>
          <a:p>
            <a:pPr marL="0" indent="0"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pl-PL" altLang="pl-PL" sz="2000" dirty="0">
              <a:latin typeface="+mj-lt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FFAE2A6-543E-4304-8290-82FFB7780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433" y="1341562"/>
            <a:ext cx="5095855" cy="475067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735A5E9-B669-43F9-9243-A69C6282C6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663" y="3490292"/>
            <a:ext cx="3312369" cy="318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203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214709" y="869157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Lasy społeczne – konsultacje</a:t>
            </a:r>
            <a:endParaRPr lang="pl-PL" sz="3152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B4B3A20-4ACD-6DA6-37DC-AB411A09436A}"/>
              </a:ext>
            </a:extLst>
          </p:cNvPr>
          <p:cNvSpPr txBox="1"/>
          <p:nvPr/>
        </p:nvSpPr>
        <p:spPr>
          <a:xfrm>
            <a:off x="1270521" y="1319112"/>
            <a:ext cx="104336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>
                <a:ea typeface="Times New Roman" panose="02020603050405020304" pitchFamily="18" charset="0"/>
              </a:rPr>
              <a:t>W związku z pracami nad PUL 2027-2036 konsultowana jest lokalizacja lasów o zwiększonej funkcji społecznej. Dotychczasowe propozycje to:</a:t>
            </a:r>
            <a:endParaRPr lang="pl-PL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E5FE4A7-9D82-497D-B7EE-07EDF85973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595"/>
          <a:stretch/>
        </p:blipFill>
        <p:spPr>
          <a:xfrm>
            <a:off x="4565352" y="2506137"/>
            <a:ext cx="2585644" cy="282456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FA14D30-A871-4288-820E-1D469DF1C9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612" t="21787" r="28706" b="12760"/>
          <a:stretch/>
        </p:blipFill>
        <p:spPr>
          <a:xfrm>
            <a:off x="1369506" y="2565698"/>
            <a:ext cx="2837431" cy="2765007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1AE0BA18-2C4B-44C0-8037-83B9DD70E50B}"/>
              </a:ext>
            </a:extLst>
          </p:cNvPr>
          <p:cNvSpPr txBox="1"/>
          <p:nvPr/>
        </p:nvSpPr>
        <p:spPr>
          <a:xfrm>
            <a:off x="1334845" y="2198360"/>
            <a:ext cx="2585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b="1" dirty="0"/>
              <a:t>Wierzchowina Góry Kamieńskiej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A8AB3900-D57C-48F5-82D7-3A3F79213B10}"/>
              </a:ext>
            </a:extLst>
          </p:cNvPr>
          <p:cNvSpPr txBox="1"/>
          <p:nvPr/>
        </p:nvSpPr>
        <p:spPr>
          <a:xfrm>
            <a:off x="4493344" y="2164995"/>
            <a:ext cx="25088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dirty="0"/>
              <a:t>Tereny przy Mieście Bełchatów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CC940EFD-6F76-4B02-976B-32224C105E46}"/>
              </a:ext>
            </a:extLst>
          </p:cNvPr>
          <p:cNvSpPr txBox="1"/>
          <p:nvPr/>
        </p:nvSpPr>
        <p:spPr>
          <a:xfrm>
            <a:off x="1313062" y="5530216"/>
            <a:ext cx="8280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dirty="0"/>
              <a:t>W przypadku konieczności wyznaczenia dodatkowych obszarów prosimy o kontakt.</a:t>
            </a:r>
          </a:p>
          <a:p>
            <a:r>
              <a:rPr lang="pl-PL" sz="1800" dirty="0"/>
              <a:t>Wyznaczenie dodatkowych terenów może odbyć się w trakcie prac nad nowym PUL.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07C69F6-2A47-42AD-A8BB-13822E728E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185" t="32863" r="33614" b="19743"/>
          <a:stretch/>
        </p:blipFill>
        <p:spPr>
          <a:xfrm>
            <a:off x="7686474" y="2490115"/>
            <a:ext cx="3308960" cy="2824567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1336056-4AC7-446B-A9B1-D34FE800B422}"/>
              </a:ext>
            </a:extLst>
          </p:cNvPr>
          <p:cNvSpPr txBox="1"/>
          <p:nvPr/>
        </p:nvSpPr>
        <p:spPr>
          <a:xfrm>
            <a:off x="7615510" y="2168103"/>
            <a:ext cx="31683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dirty="0"/>
              <a:t>Tereny wokół zbiornika Wawrzkowizna</a:t>
            </a:r>
          </a:p>
        </p:txBody>
      </p:sp>
    </p:spTree>
    <p:extLst>
      <p:ext uri="{BB962C8B-B14F-4D97-AF65-F5344CB8AC3E}">
        <p14:creationId xmlns:p14="http://schemas.microsoft.com/office/powerpoint/2010/main" val="6578527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324992" y="981522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Inwestycje</a:t>
            </a:r>
            <a:endParaRPr lang="pl-PL" sz="3152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69BA229-C8C2-4CC3-A8CF-1DD181C0F0C1}"/>
              </a:ext>
            </a:extLst>
          </p:cNvPr>
          <p:cNvSpPr txBox="1"/>
          <p:nvPr/>
        </p:nvSpPr>
        <p:spPr>
          <a:xfrm>
            <a:off x="1428667" y="1629594"/>
            <a:ext cx="9836893" cy="1808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5333" indent="-375333">
              <a:lnSpc>
                <a:spcPct val="107000"/>
              </a:lnSpc>
              <a:spcAft>
                <a:spcPts val="1051"/>
              </a:spcAft>
              <a:buFontTx/>
              <a:buChar char="-"/>
            </a:pPr>
            <a:r>
              <a:rPr lang="pl-P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zbiorniki małej retencji w leśnictwie Podlesie, </a:t>
            </a:r>
          </a:p>
          <a:p>
            <a:pPr marL="375333" indent="-375333">
              <a:lnSpc>
                <a:spcPct val="107000"/>
              </a:lnSpc>
              <a:spcAft>
                <a:spcPts val="1051"/>
              </a:spcAft>
              <a:buFontTx/>
              <a:buChar char="-"/>
            </a:pPr>
            <a:r>
              <a:rPr lang="pl-P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budowa dojazdu do leśnictwa Borowiny, Restarzew,</a:t>
            </a:r>
          </a:p>
          <a:p>
            <a:pPr marL="375333" indent="-375333">
              <a:lnSpc>
                <a:spcPct val="107000"/>
              </a:lnSpc>
              <a:spcAft>
                <a:spcPts val="1051"/>
              </a:spcAft>
              <a:buFontTx/>
              <a:buChar char="-"/>
            </a:pPr>
            <a:r>
              <a:rPr lang="pl-P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budowa dróg w leśnictwie Bełchatów oraz Parzno,</a:t>
            </a:r>
          </a:p>
          <a:p>
            <a:pPr marL="375333" indent="-375333">
              <a:lnSpc>
                <a:spcPct val="107000"/>
              </a:lnSpc>
              <a:spcAft>
                <a:spcPts val="1051"/>
              </a:spcAft>
              <a:buFontTx/>
              <a:buChar char="-"/>
            </a:pPr>
            <a:r>
              <a:rPr lang="pl-PL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nabywanie gruntów leśnych i przeznaczonych do zalesienia.</a:t>
            </a:r>
            <a:endParaRPr lang="pl-PL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E798EA6-D07A-4C1A-80AE-C86F3EE478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152" y="3949774"/>
            <a:ext cx="2929118" cy="2196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FC277A5-282F-4260-8056-2F58BE28E9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600" y="3949773"/>
            <a:ext cx="2929118" cy="2196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15229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84826-5606-98BB-C14B-0B10F2C69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0C8D0941-EF7F-F509-C30B-E1854024EA0E}"/>
              </a:ext>
            </a:extLst>
          </p:cNvPr>
          <p:cNvSpPr txBox="1"/>
          <p:nvPr/>
        </p:nvSpPr>
        <p:spPr>
          <a:xfrm>
            <a:off x="1453977" y="1244113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Kontakt</a:t>
            </a:r>
            <a:endParaRPr lang="pl-PL" sz="3152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44DC3C1-89E1-7734-1E9C-FBCB42B56D51}"/>
              </a:ext>
            </a:extLst>
          </p:cNvPr>
          <p:cNvSpPr txBox="1"/>
          <p:nvPr/>
        </p:nvSpPr>
        <p:spPr>
          <a:xfrm>
            <a:off x="1449064" y="1901539"/>
            <a:ext cx="4988496" cy="2116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051"/>
              </a:spcAft>
            </a:pPr>
            <a:r>
              <a:rPr lang="pl-PL" sz="18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Nadleśnictwo Bełchatów</a:t>
            </a:r>
          </a:p>
          <a:p>
            <a:pPr>
              <a:lnSpc>
                <a:spcPct val="107000"/>
              </a:lnSpc>
              <a:spcAft>
                <a:spcPts val="1051"/>
              </a:spcAft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Adres: ul. Lipowa 175, 97-400 Bełchatów</a:t>
            </a:r>
          </a:p>
          <a:p>
            <a:pPr>
              <a:lnSpc>
                <a:spcPct val="107000"/>
              </a:lnSpc>
              <a:spcAft>
                <a:spcPts val="1051"/>
              </a:spcAft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E-mail: </a:t>
            </a: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belchatow@lodz.lasy.gov.pl</a:t>
            </a:r>
            <a:endParaRPr lang="pl-PL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1051"/>
              </a:spcAft>
            </a:pPr>
            <a:r>
              <a:rPr lang="pl-PL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ePUAP</a:t>
            </a: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pl-PL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/pgl_lp_0601/</a:t>
            </a:r>
            <a:r>
              <a:rPr lang="pl-PL" sz="1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SkrytkaESP</a:t>
            </a:r>
            <a:endParaRPr lang="pl-PL" sz="18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1051"/>
              </a:spcAft>
            </a:pPr>
            <a:r>
              <a:rPr lang="pl-PL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E-doręczenia: </a:t>
            </a:r>
            <a:r>
              <a:rPr lang="pl-PL" sz="1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AE:PL-40819-52509-EAEWV-27</a:t>
            </a:r>
            <a:endParaRPr lang="pl-PL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>
            <a:hlinkClick r:id="rId4"/>
            <a:extLst>
              <a:ext uri="{FF2B5EF4-FFF2-40B4-BE49-F238E27FC236}">
                <a16:creationId xmlns:a16="http://schemas.microsoft.com/office/drawing/2014/main" id="{831B0C31-7CB8-4FCE-ABD3-6820AA2419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380" y="1279316"/>
            <a:ext cx="964357" cy="385743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1030E84-DFC5-4916-ABEE-5A88E252C5B0}"/>
              </a:ext>
            </a:extLst>
          </p:cNvPr>
          <p:cNvSpPr txBox="1"/>
          <p:nvPr/>
        </p:nvSpPr>
        <p:spPr>
          <a:xfrm>
            <a:off x="6365552" y="1244113"/>
            <a:ext cx="3528392" cy="45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051"/>
              </a:spcAft>
            </a:pPr>
            <a:r>
              <a:rPr lang="pl-PL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Bądź z nami na bieżąco: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88841719-0BC5-4116-B843-2D2ACB48BD82}"/>
              </a:ext>
            </a:extLst>
          </p:cNvPr>
          <p:cNvSpPr txBox="1"/>
          <p:nvPr/>
        </p:nvSpPr>
        <p:spPr>
          <a:xfrm>
            <a:off x="6365552" y="1901539"/>
            <a:ext cx="6003984" cy="45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051"/>
              </a:spcAft>
            </a:pPr>
            <a:r>
              <a:rPr lang="pl-PL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www.belchatow.lodz.lasy.gov.pl</a:t>
            </a:r>
            <a:endParaRPr lang="pl-PL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964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378108" y="1159743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Do kogo należą lasy w granicach nadleśnictwa</a:t>
            </a:r>
            <a:endParaRPr lang="pl-PL" sz="3152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69BA229-C8C2-4CC3-A8CF-1DD181C0F0C1}"/>
              </a:ext>
            </a:extLst>
          </p:cNvPr>
          <p:cNvSpPr txBox="1"/>
          <p:nvPr/>
        </p:nvSpPr>
        <p:spPr>
          <a:xfrm>
            <a:off x="1377905" y="1701602"/>
            <a:ext cx="9836893" cy="2565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88"/>
              </a:spcAft>
            </a:pPr>
            <a:r>
              <a:rPr lang="pl-PL" sz="1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Formy własności:</a:t>
            </a:r>
          </a:p>
          <a:p>
            <a:pPr marL="285750" indent="-285750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Lasy Państwowe (64,1%)</a:t>
            </a:r>
          </a:p>
          <a:p>
            <a:pPr marL="285750" indent="-285750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Lasy prywatne (33,7%)</a:t>
            </a:r>
          </a:p>
          <a:p>
            <a:pPr marL="285750" indent="-285750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Lasy gminne (0,8%)</a:t>
            </a:r>
          </a:p>
          <a:p>
            <a:pPr marL="285750" indent="-285750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Lasy w Zasobie Własności Rolnej SP (0,1%)</a:t>
            </a:r>
          </a:p>
          <a:p>
            <a:pPr marL="285750" indent="-285750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r>
              <a:rPr lang="pl-PL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Inne Lasy Skarbu Państwa (1,3%)</a:t>
            </a:r>
          </a:p>
          <a:p>
            <a:pPr marL="285750" indent="-285750" algn="just">
              <a:lnSpc>
                <a:spcPct val="107000"/>
              </a:lnSpc>
              <a:spcAft>
                <a:spcPts val="788"/>
              </a:spcAft>
              <a:buFontTx/>
              <a:buChar char="-"/>
            </a:pPr>
            <a:endParaRPr lang="pl-PL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id="{926E3D5D-3D8B-46F9-881F-5CECE3237F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0541357"/>
              </p:ext>
            </p:extLst>
          </p:nvPr>
        </p:nvGraphicFramePr>
        <p:xfrm>
          <a:off x="5225504" y="2061642"/>
          <a:ext cx="6324623" cy="3842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pole tekstowe 1">
            <a:extLst>
              <a:ext uri="{FF2B5EF4-FFF2-40B4-BE49-F238E27FC236}">
                <a16:creationId xmlns:a16="http://schemas.microsoft.com/office/drawing/2014/main" id="{6D6ED0B6-F208-4975-BD68-C61FC61E3E89}"/>
              </a:ext>
            </a:extLst>
          </p:cNvPr>
          <p:cNvSpPr txBox="1"/>
          <p:nvPr/>
        </p:nvSpPr>
        <p:spPr>
          <a:xfrm>
            <a:off x="5933504" y="5904163"/>
            <a:ext cx="25747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50" dirty="0"/>
              <a:t>Dane: BDL, stan na 1 stycznia 2024 r. (WISL)</a:t>
            </a:r>
          </a:p>
        </p:txBody>
      </p:sp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id="{926E3D5D-3D8B-46F9-881F-5CECE3237F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3376423"/>
              </p:ext>
            </p:extLst>
          </p:nvPr>
        </p:nvGraphicFramePr>
        <p:xfrm>
          <a:off x="4925392" y="1624611"/>
          <a:ext cx="8280919" cy="4279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5071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214709" y="825454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Zasoby w zarządzie nadleśnictwa</a:t>
            </a:r>
            <a:endParaRPr lang="pl-PL" sz="3152" dirty="0"/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6E1C0270-1439-4F20-8216-163CE56394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4708" y="1281605"/>
            <a:ext cx="10623451" cy="503620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sz="1400" dirty="0"/>
              <a:t>Powierzchnia gruntów w zarządzie Nadleśnictwa Bełchatów to 19.936,49 ha, w tym grunty leśne: 18.225,68 ha (stan na 16.04.2026r.) </a:t>
            </a:r>
          </a:p>
          <a:p>
            <a:pPr marL="0" indent="0"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altLang="pl-PL" sz="1400" dirty="0"/>
              <a:t>Nadleśnictwo składa się z dwóch obrębów leśnych: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pl-PL" altLang="pl-PL" sz="1400" b="1" dirty="0"/>
              <a:t>Kluki</a:t>
            </a:r>
            <a:r>
              <a:rPr lang="pl-PL" altLang="pl-PL" sz="1400" dirty="0"/>
              <a:t> o powierzchni o powierzchni </a:t>
            </a:r>
            <a:r>
              <a:rPr lang="pl-PL" altLang="pl-PL" sz="1400" b="1" dirty="0"/>
              <a:t>11.486,86 ha </a:t>
            </a:r>
            <a:r>
              <a:rPr lang="pl-PL" altLang="pl-PL" sz="1400" dirty="0"/>
              <a:t>(8 leśnictw i gospodarstwo szkółkarskie)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pl-PL" altLang="pl-PL" sz="1400" b="1" dirty="0"/>
              <a:t>Wola Grzymalina </a:t>
            </a:r>
            <a:r>
              <a:rPr lang="pl-PL" altLang="pl-PL" sz="1400" dirty="0"/>
              <a:t>o powierzchni     </a:t>
            </a:r>
            <a:r>
              <a:rPr lang="pl-PL" altLang="pl-PL" sz="1400" b="1" dirty="0"/>
              <a:t>8.449,63 ha</a:t>
            </a:r>
            <a:r>
              <a:rPr lang="pl-PL" altLang="pl-PL" sz="1400" dirty="0"/>
              <a:t> (5 leśnictw) </a:t>
            </a:r>
          </a:p>
          <a:p>
            <a:pPr marL="0" indent="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pl-PL" sz="1400" dirty="0">
                <a:effectLst/>
                <a:ea typeface="Times New Roman" panose="02020603050405020304" pitchFamily="18" charset="0"/>
              </a:rPr>
              <a:t>Łącznie gospodarujemy na </a:t>
            </a:r>
            <a:r>
              <a:rPr lang="pl-PL" sz="1400" b="1" dirty="0">
                <a:effectLst/>
                <a:ea typeface="Times New Roman" panose="02020603050405020304" pitchFamily="18" charset="0"/>
              </a:rPr>
              <a:t>8510</a:t>
            </a:r>
            <a:r>
              <a:rPr lang="pl-PL" sz="1400" dirty="0">
                <a:effectLst/>
                <a:ea typeface="Times New Roman" panose="02020603050405020304" pitchFamily="18" charset="0"/>
              </a:rPr>
              <a:t> </a:t>
            </a:r>
            <a:r>
              <a:rPr lang="pl-PL" sz="1400" b="1" dirty="0">
                <a:effectLst/>
                <a:ea typeface="Times New Roman" panose="02020603050405020304" pitchFamily="18" charset="0"/>
              </a:rPr>
              <a:t>działkach</a:t>
            </a:r>
            <a:r>
              <a:rPr lang="pl-PL" sz="1400" dirty="0">
                <a:effectLst/>
                <a:ea typeface="Times New Roman" panose="02020603050405020304" pitchFamily="18" charset="0"/>
              </a:rPr>
              <a:t> ewidencyjnych, których liczba stale rośnie (stan na </a:t>
            </a:r>
            <a:r>
              <a:rPr lang="pl-PL" sz="1400" dirty="0">
                <a:ea typeface="Times New Roman" panose="02020603050405020304" pitchFamily="18" charset="0"/>
              </a:rPr>
              <a:t>16</a:t>
            </a:r>
            <a:r>
              <a:rPr lang="pl-PL" sz="1400" dirty="0">
                <a:effectLst/>
                <a:ea typeface="Times New Roman" panose="02020603050405020304" pitchFamily="18" charset="0"/>
              </a:rPr>
              <a:t>.04.2026 r.).</a:t>
            </a:r>
          </a:p>
          <a:p>
            <a:pPr marL="0" indent="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pl-PL" sz="1400" dirty="0">
                <a:effectLst/>
                <a:ea typeface="Times New Roman" panose="02020603050405020304" pitchFamily="18" charset="0"/>
              </a:rPr>
              <a:t>Na dz</a:t>
            </a:r>
            <a:r>
              <a:rPr lang="pl-PL" sz="1400" dirty="0">
                <a:ea typeface="Times New Roman" panose="02020603050405020304" pitchFamily="18" charset="0"/>
              </a:rPr>
              <a:t>iałalność Nadleśnictwa istotny wpływ wywiera działalność PGE GiEK S.A. Oddz. KWB Bełchatów oraz Elektrownia Bełchatów.</a:t>
            </a:r>
            <a:endParaRPr lang="pl-PL" sz="1400" dirty="0">
              <a:effectLst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Bef>
                <a:spcPct val="0"/>
              </a:spcBef>
              <a:buNone/>
            </a:pPr>
            <a:endParaRPr lang="pl-PL" sz="1800" dirty="0">
              <a:latin typeface="+mj-lt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Symbol zastępczy zawartości 4">
            <a:extLst>
              <a:ext uri="{FF2B5EF4-FFF2-40B4-BE49-F238E27FC236}">
                <a16:creationId xmlns:a16="http://schemas.microsoft.com/office/drawing/2014/main" id="{88AA8A5E-CC9F-41A3-A7C8-45E07628E3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224" y="3452912"/>
            <a:ext cx="6315780" cy="3285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2912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19AFF7CD-CDD9-4472-ABEC-449FE1CF7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451" y="3985660"/>
            <a:ext cx="3708123" cy="233215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B5A6087-0810-40D3-A655-4A91FBF51D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497" y="1479970"/>
            <a:ext cx="3664546" cy="245387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214709" y="825454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Zasoby drzewne w zarządzie nadleśnictwa</a:t>
            </a:r>
            <a:endParaRPr lang="pl-PL" sz="3152" dirty="0"/>
          </a:p>
        </p:txBody>
      </p:sp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6E1C0270-1439-4F20-8216-163CE56394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9058" y="1281605"/>
            <a:ext cx="5381070" cy="503620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sz="1400" b="1" dirty="0"/>
              <a:t>Przeciętny wiek drzewostanów </a:t>
            </a:r>
            <a:r>
              <a:rPr lang="pl-PL" sz="1400" dirty="0"/>
              <a:t>(01.01.2017 r.): 58</a:t>
            </a:r>
          </a:p>
          <a:p>
            <a:pPr marL="0" indent="0"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Udział gatunków drzew: </a:t>
            </a:r>
          </a:p>
          <a:p>
            <a:pPr marL="0" indent="0"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8FACD5D2-9FC6-40CF-BE29-03B1D5F304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8718642"/>
              </p:ext>
            </p:extLst>
          </p:nvPr>
        </p:nvGraphicFramePr>
        <p:xfrm>
          <a:off x="6038734" y="3306428"/>
          <a:ext cx="5204105" cy="3340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9" name="Picture 4" descr="Inserted picture RelID:1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6684" y="2034113"/>
            <a:ext cx="5030517" cy="1251665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B981C421-19B8-4C11-9D4D-06A35F5EAEC5}"/>
              </a:ext>
            </a:extLst>
          </p:cNvPr>
          <p:cNvSpPr txBox="1"/>
          <p:nvPr/>
        </p:nvSpPr>
        <p:spPr>
          <a:xfrm>
            <a:off x="1685032" y="3933849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/>
              <a:t>Udział poszczególnych typów siedliskowych lasów 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6554FEE3-411F-45CB-847F-FBB55C3A213C}"/>
              </a:ext>
            </a:extLst>
          </p:cNvPr>
          <p:cNvSpPr txBox="1"/>
          <p:nvPr/>
        </p:nvSpPr>
        <p:spPr>
          <a:xfrm>
            <a:off x="1685032" y="1428159"/>
            <a:ext cx="46535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dirty="0"/>
              <a:t>Podział siedlisk leśnych ze względu na ich wilgotność</a:t>
            </a:r>
          </a:p>
        </p:txBody>
      </p:sp>
    </p:spTree>
    <p:extLst>
      <p:ext uri="{BB962C8B-B14F-4D97-AF65-F5344CB8AC3E}">
        <p14:creationId xmlns:p14="http://schemas.microsoft.com/office/powerpoint/2010/main" val="160596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214424" y="929721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Zasoby w zarządzie nadleśnictwa  - Gmina Bełchatów</a:t>
            </a:r>
            <a:endParaRPr lang="pl-PL" sz="3152" dirty="0"/>
          </a:p>
        </p:txBody>
      </p:sp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8FACD5D2-9FC6-40CF-BE29-03B1D5F304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9401850"/>
              </p:ext>
            </p:extLst>
          </p:nvPr>
        </p:nvGraphicFramePr>
        <p:xfrm>
          <a:off x="1315980" y="2168201"/>
          <a:ext cx="9527903" cy="4098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C06054E1-0120-47E9-8361-B91D6DB52AF0}"/>
              </a:ext>
            </a:extLst>
          </p:cNvPr>
          <p:cNvGraphicFramePr>
            <a:graphicFrameLocks noGrp="1"/>
          </p:cNvGraphicFramePr>
          <p:nvPr/>
        </p:nvGraphicFramePr>
        <p:xfrm>
          <a:off x="1314516" y="2942201"/>
          <a:ext cx="6336704" cy="1233384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2128352">
                  <a:extLst>
                    <a:ext uri="{9D8B030D-6E8A-4147-A177-3AD203B41FA5}">
                      <a16:colId xmlns:a16="http://schemas.microsoft.com/office/drawing/2014/main" val="1469931939"/>
                    </a:ext>
                  </a:extLst>
                </a:gridCol>
                <a:gridCol w="1819959">
                  <a:extLst>
                    <a:ext uri="{9D8B030D-6E8A-4147-A177-3AD203B41FA5}">
                      <a16:colId xmlns:a16="http://schemas.microsoft.com/office/drawing/2014/main" val="1454580142"/>
                    </a:ext>
                  </a:extLst>
                </a:gridCol>
                <a:gridCol w="1250174">
                  <a:extLst>
                    <a:ext uri="{9D8B030D-6E8A-4147-A177-3AD203B41FA5}">
                      <a16:colId xmlns:a16="http://schemas.microsoft.com/office/drawing/2014/main" val="2032890006"/>
                    </a:ext>
                  </a:extLst>
                </a:gridCol>
                <a:gridCol w="1138219">
                  <a:extLst>
                    <a:ext uri="{9D8B030D-6E8A-4147-A177-3AD203B41FA5}">
                      <a16:colId xmlns:a16="http://schemas.microsoft.com/office/drawing/2014/main" val="1490836350"/>
                    </a:ext>
                  </a:extLst>
                </a:gridCol>
              </a:tblGrid>
              <a:tr h="650042"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u="none" strike="noStrike" dirty="0">
                          <a:effectLst/>
                        </a:rPr>
                        <a:t> </a:t>
                      </a:r>
                      <a:endParaRPr lang="pl-PL" sz="18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effectLst/>
                        </a:rPr>
                        <a:t>Pow. ogółem (ha)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effectLst/>
                        </a:rPr>
                        <a:t>Lasy (ha)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800" b="1" u="none" strike="noStrike" dirty="0">
                          <a:effectLst/>
                        </a:rPr>
                        <a:t>Średni wiek</a:t>
                      </a:r>
                      <a:endParaRPr lang="pl-PL" sz="18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64697308"/>
                  </a:ext>
                </a:extLst>
              </a:tr>
              <a:tr h="583342">
                <a:tc>
                  <a:txBody>
                    <a:bodyPr/>
                    <a:lstStyle/>
                    <a:p>
                      <a:pPr algn="l" fontAlgn="ctr"/>
                      <a:r>
                        <a:rPr lang="pl-PL" sz="2000" b="1" u="none" strike="noStrike" dirty="0">
                          <a:effectLst/>
                        </a:rPr>
                        <a:t>Gmina Bełchatów</a:t>
                      </a:r>
                      <a:endParaRPr lang="pl-PL" sz="2000" b="1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800" u="none" strike="noStrike" dirty="0">
                          <a:effectLst/>
                        </a:rPr>
                        <a:t>4 329,41</a:t>
                      </a:r>
                      <a:endParaRPr lang="pl-PL" sz="18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800" u="none" strike="noStrike" dirty="0">
                          <a:effectLst/>
                        </a:rPr>
                        <a:t>4257,2723</a:t>
                      </a:r>
                      <a:endParaRPr lang="pl-PL" sz="18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800" u="none" strike="noStrike" dirty="0">
                          <a:effectLst/>
                        </a:rPr>
                        <a:t>59</a:t>
                      </a:r>
                      <a:endParaRPr lang="pl-PL" sz="1800" b="0" i="0" u="none" strike="noStrike" dirty="0">
                        <a:solidFill>
                          <a:srgbClr val="3333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26051480"/>
                  </a:ext>
                </a:extLst>
              </a:tr>
            </a:tbl>
          </a:graphicData>
        </a:graphic>
      </p:graphicFrame>
      <p:pic>
        <p:nvPicPr>
          <p:cNvPr id="6" name="Picture 6" descr="Inserted picture RelID:3">
            <a:extLst>
              <a:ext uri="{FF2B5EF4-FFF2-40B4-BE49-F238E27FC236}">
                <a16:creationId xmlns:a16="http://schemas.microsoft.com/office/drawing/2014/main" id="{555F0E6D-E2B2-4E9C-9C4F-6071230DBA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7614" y="4969226"/>
            <a:ext cx="7231815" cy="792088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8598B684-BEEE-49C9-9447-0B5503E5A1FA}"/>
              </a:ext>
            </a:extLst>
          </p:cNvPr>
          <p:cNvSpPr txBox="1"/>
          <p:nvPr/>
        </p:nvSpPr>
        <p:spPr>
          <a:xfrm>
            <a:off x="1214709" y="1370960"/>
            <a:ext cx="98496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000" dirty="0"/>
              <a:t>Gmina Bełchatów leży na terenie 6 Leśnictw: Łękawa I, Łękawa II, Bełchatów, Borowiny oraz na niewielkim fragmencie na terenie Leśnictwa Parzno i Głupice.  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3FAD0A61-B776-4A59-9ACE-EBF656805C4C}"/>
              </a:ext>
            </a:extLst>
          </p:cNvPr>
          <p:cNvSpPr txBox="1"/>
          <p:nvPr/>
        </p:nvSpPr>
        <p:spPr>
          <a:xfrm>
            <a:off x="1297614" y="4492990"/>
            <a:ext cx="60028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/>
              <a:t>Skład gatunkowy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C81C2C3-6A9C-43D5-A5D4-589FAA40B6CC}"/>
              </a:ext>
            </a:extLst>
          </p:cNvPr>
          <p:cNvSpPr txBox="1"/>
          <p:nvPr/>
        </p:nvSpPr>
        <p:spPr>
          <a:xfrm>
            <a:off x="7877720" y="5088271"/>
            <a:ext cx="4972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err="1"/>
              <a:t>Db.s</a:t>
            </a:r>
            <a:r>
              <a:rPr lang="pl-PL" sz="1200" dirty="0"/>
              <a:t>.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56E6A52-9CDC-41D4-A93D-8E0E5BEF791F}"/>
              </a:ext>
            </a:extLst>
          </p:cNvPr>
          <p:cNvSpPr txBox="1"/>
          <p:nvPr/>
        </p:nvSpPr>
        <p:spPr>
          <a:xfrm>
            <a:off x="8206905" y="5088271"/>
            <a:ext cx="322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Ol</a:t>
            </a:r>
          </a:p>
        </p:txBody>
      </p:sp>
      <p:sp>
        <p:nvSpPr>
          <p:cNvPr id="12" name="pole tekstowe 2">
            <a:extLst>
              <a:ext uri="{FF2B5EF4-FFF2-40B4-BE49-F238E27FC236}">
                <a16:creationId xmlns:a16="http://schemas.microsoft.com/office/drawing/2014/main" id="{A9621198-BDBD-4A6B-BAFA-AD66B2245281}"/>
              </a:ext>
            </a:extLst>
          </p:cNvPr>
          <p:cNvSpPr txBox="1"/>
          <p:nvPr/>
        </p:nvSpPr>
        <p:spPr>
          <a:xfrm>
            <a:off x="8037470" y="5424792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 err="1"/>
              <a:t>Db.b</a:t>
            </a:r>
            <a:r>
              <a:rPr lang="pl-PL" sz="1200" dirty="0"/>
              <a:t>.</a:t>
            </a:r>
          </a:p>
        </p:txBody>
      </p:sp>
      <p:sp>
        <p:nvSpPr>
          <p:cNvPr id="13" name="pole tekstowe 1">
            <a:extLst>
              <a:ext uri="{FF2B5EF4-FFF2-40B4-BE49-F238E27FC236}">
                <a16:creationId xmlns:a16="http://schemas.microsoft.com/office/drawing/2014/main" id="{6E640F8E-2AAF-482C-BF8D-06D987C1E5FF}"/>
              </a:ext>
            </a:extLst>
          </p:cNvPr>
          <p:cNvSpPr txBox="1"/>
          <p:nvPr/>
        </p:nvSpPr>
        <p:spPr>
          <a:xfrm>
            <a:off x="7868193" y="5444905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/>
              <a:t>Bk</a:t>
            </a:r>
          </a:p>
        </p:txBody>
      </p:sp>
    </p:spTree>
    <p:extLst>
      <p:ext uri="{BB962C8B-B14F-4D97-AF65-F5344CB8AC3E}">
        <p14:creationId xmlns:p14="http://schemas.microsoft.com/office/powerpoint/2010/main" val="3848658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D83ECE36-47C5-4A03-8858-AEFC644B59C4}"/>
              </a:ext>
            </a:extLst>
          </p:cNvPr>
          <p:cNvSpPr txBox="1"/>
          <p:nvPr/>
        </p:nvSpPr>
        <p:spPr>
          <a:xfrm>
            <a:off x="1223590" y="837506"/>
            <a:ext cx="9581606" cy="456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364" b="1" dirty="0">
                <a:solidFill>
                  <a:srgbClr val="005023"/>
                </a:solidFill>
                <a:latin typeface="Arial" pitchFamily="34" charset="0"/>
                <a:cs typeface="Arial" pitchFamily="34" charset="0"/>
              </a:rPr>
              <a:t>Infrastruktura nadleśnictwa</a:t>
            </a:r>
            <a:endParaRPr lang="pl-PL" sz="3152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9C3246AF-F2F6-42C9-9170-A18643AF8CB3}"/>
              </a:ext>
            </a:extLst>
          </p:cNvPr>
          <p:cNvSpPr txBox="1"/>
          <p:nvPr/>
        </p:nvSpPr>
        <p:spPr>
          <a:xfrm>
            <a:off x="1324992" y="1226870"/>
            <a:ext cx="104726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pl-PL" sz="2200" dirty="0"/>
              <a:t>Biuro Nadleśnictwa wraz z zapleczem technicznym – ul. Lipowa 175, Bełchatów</a:t>
            </a:r>
          </a:p>
          <a:p>
            <a:pPr marL="342900" indent="-342900">
              <a:buFontTx/>
              <a:buChar char="-"/>
            </a:pPr>
            <a:r>
              <a:rPr lang="pl-PL" sz="2200" dirty="0"/>
              <a:t>12 kancelarii leśnictw (w tym 11 z częściami mieszkalnymi)</a:t>
            </a:r>
          </a:p>
          <a:p>
            <a:pPr marL="342900" indent="-342900">
              <a:buFontTx/>
              <a:buChar char="-"/>
            </a:pPr>
            <a:r>
              <a:rPr lang="pl-PL" sz="2200" dirty="0"/>
              <a:t>budynek szkółki z kancelarią i niezbędnym zapleczem szkółkarskim</a:t>
            </a:r>
          </a:p>
          <a:p>
            <a:pPr marL="342900" indent="-342900">
              <a:buFontTx/>
              <a:buChar char="-"/>
            </a:pPr>
            <a:r>
              <a:rPr lang="pl-PL" sz="2200" dirty="0"/>
              <a:t>12 budynków mieszkalnych</a:t>
            </a:r>
          </a:p>
          <a:p>
            <a:pPr marL="342900" indent="-342900">
              <a:buFontTx/>
              <a:buChar char="-"/>
            </a:pPr>
            <a:r>
              <a:rPr lang="pl-PL" sz="2200" dirty="0"/>
              <a:t>1 budynek wielorodzinny</a:t>
            </a:r>
          </a:p>
          <a:p>
            <a:pPr marL="342900" indent="-342900">
              <a:buFontTx/>
              <a:buChar char="-"/>
            </a:pPr>
            <a:r>
              <a:rPr lang="pl-PL" sz="2200" dirty="0"/>
              <a:t>2 budynki dzierżawione na cele inne niż mieszkaniowe</a:t>
            </a:r>
          </a:p>
          <a:p>
            <a:pPr marL="342900" indent="-342900">
              <a:buFontTx/>
              <a:buChar char="-"/>
            </a:pPr>
            <a:r>
              <a:rPr lang="pl-PL" dirty="0"/>
              <a:t>dworek myśliwski</a:t>
            </a:r>
          </a:p>
          <a:p>
            <a:pPr marL="342900" indent="-342900">
              <a:buFontTx/>
              <a:buChar char="-"/>
            </a:pP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8BAB67D-EE0F-4051-AE16-D32732055F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724" y="3814457"/>
            <a:ext cx="2851817" cy="2135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7B2DE8C-5D66-462C-8778-DECCF552D5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110" y="4293890"/>
            <a:ext cx="2816567" cy="2109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062EEDCD-508A-4C6F-8850-5B342B9C10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734" y="3717826"/>
            <a:ext cx="2816567" cy="2110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87106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BA890D47B4F9944BE81BFA24173F6BA" ma:contentTypeVersion="1" ma:contentTypeDescription="Utwórz nowy dokument." ma:contentTypeScope="" ma:versionID="261f7b351e3b2e14f627302025769fb4">
  <xsd:schema xmlns:xsd="http://www.w3.org/2001/XMLSchema" xmlns:xs="http://www.w3.org/2001/XMLSchema" xmlns:p="http://schemas.microsoft.com/office/2006/metadata/properties" xmlns:ns2="b8ad9e2a-f15e-4cea-99fc-a9767dfa5810" targetNamespace="http://schemas.microsoft.com/office/2006/metadata/properties" ma:root="true" ma:fieldsID="3d5eadea69c8e130c53f6f5c1535ad33" ns2:_="">
    <xsd:import namespace="b8ad9e2a-f15e-4cea-99fc-a9767dfa5810"/>
    <xsd:element name="properties">
      <xsd:complexType>
        <xsd:sequence>
          <xsd:element name="documentManagement">
            <xsd:complexType>
              <xsd:all>
                <xsd:element ref="ns2:Tagi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ad9e2a-f15e-4cea-99fc-a9767dfa5810" elementFormDefault="qualified">
    <xsd:import namespace="http://schemas.microsoft.com/office/2006/documentManagement/types"/>
    <xsd:import namespace="http://schemas.microsoft.com/office/infopath/2007/PartnerControls"/>
    <xsd:element name="Tagi" ma:index="8" nillable="true" ma:displayName="Tagi" ma:internalName="Tagi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gi xmlns="b8ad9e2a-f15e-4cea-99fc-a9767dfa581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94B20A9-4512-45BD-A201-8A21571E4C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ad9e2a-f15e-4cea-99fc-a9767dfa58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1289C5-7E3E-439A-A2C1-FADB6D492FBB}">
  <ds:schemaRefs>
    <ds:schemaRef ds:uri="http://schemas.microsoft.com/office/2006/metadata/properties"/>
    <ds:schemaRef ds:uri="http://schemas.microsoft.com/office/infopath/2007/PartnerControls"/>
    <ds:schemaRef ds:uri="b8ad9e2a-f15e-4cea-99fc-a9767dfa5810"/>
  </ds:schemaRefs>
</ds:datastoreItem>
</file>

<file path=customXml/itemProps3.xml><?xml version="1.0" encoding="utf-8"?>
<ds:datastoreItem xmlns:ds="http://schemas.openxmlformats.org/officeDocument/2006/customXml" ds:itemID="{07929AFA-9410-4BD1-A894-F02B6FABEC2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15674</TotalTime>
  <Words>3211</Words>
  <Application>Microsoft Office PowerPoint</Application>
  <PresentationFormat>Niestandardowy</PresentationFormat>
  <Paragraphs>540</Paragraphs>
  <Slides>42</Slides>
  <Notes>42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42</vt:i4>
      </vt:variant>
    </vt:vector>
  </HeadingPairs>
  <TitlesOfParts>
    <vt:vector size="50" baseType="lpstr">
      <vt:lpstr>Aptos</vt:lpstr>
      <vt:lpstr>Arial</vt:lpstr>
      <vt:lpstr>Arial</vt:lpstr>
      <vt:lpstr>Calibri</vt:lpstr>
      <vt:lpstr>Calibri (Tekst podstawowy)</vt:lpstr>
      <vt:lpstr>Symbol</vt:lpstr>
      <vt:lpstr>Times New Roman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Tytuł prezentacji</dc:title>
  <dc:creator>x</dc:creator>
  <cp:lastModifiedBy>Maja Mantyk</cp:lastModifiedBy>
  <cp:revision>185</cp:revision>
  <dcterms:created xsi:type="dcterms:W3CDTF">2018-04-04T08:10:24Z</dcterms:created>
  <dcterms:modified xsi:type="dcterms:W3CDTF">2026-04-27T10:32:04Z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0x0101001BA890D47B4F9944BE81BFA24173F6BA</vt:lpwstr>
  </property>
</Properties>
</file>